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800"/>
    <a:srgbClr val="ED8807"/>
    <a:srgbClr val="ED9807"/>
    <a:srgbClr val="FF7400"/>
    <a:srgbClr val="ED8C07"/>
    <a:srgbClr val="ED7D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/>
    <p:restoredTop sz="95884"/>
  </p:normalViewPr>
  <p:slideViewPr>
    <p:cSldViewPr snapToGrid="0" snapToObjects="1">
      <p:cViewPr varScale="1">
        <p:scale>
          <a:sx n="76" d="100"/>
          <a:sy n="76" d="100"/>
        </p:scale>
        <p:origin x="21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1339D8-E930-1647-92AB-8F0989E0B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65871F7-B0F0-6242-BF40-6FD1E15D1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2B45C4-9927-5649-AB39-314480D6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3D22-A01B-9942-AAA2-605DCDCAA305}" type="datetimeFigureOut">
              <a:rPr lang="nl-NL" smtClean="0"/>
              <a:t>13-02-2023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157E43-B097-A348-9BC9-28BBE009C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FEC784-DB3A-3446-B139-59AFC1504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9E9D-9B5E-FF4F-9BED-EB75025559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004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2EDF8-02E0-C34B-9757-CFACBE09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E30723D-1CC9-4847-97CF-0EA311A54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38B6EE-87F4-D045-BE9D-FF51BD027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3D22-A01B-9942-AAA2-605DCDCAA305}" type="datetimeFigureOut">
              <a:rPr lang="nl-NL" smtClean="0"/>
              <a:t>13-02-2023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BB7B5C-4454-9048-A932-54EDEF929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18BD73-71FD-E642-B74B-02DBDE76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9E9D-9B5E-FF4F-9BED-EB75025559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68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871F965-A9F3-4048-9162-127BFE6573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3DCDEEB-0712-944D-9F61-BBC4031D1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B2886D-C81C-3841-AFB6-1E5511624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3D22-A01B-9942-AAA2-605DCDCAA305}" type="datetimeFigureOut">
              <a:rPr lang="nl-NL" smtClean="0"/>
              <a:t>13-02-2023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389933-D595-8442-91FE-CBFB7BBBA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9D7B98-C2AF-AB4C-BC27-C27D32904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9E9D-9B5E-FF4F-9BED-EB75025559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218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844B5-A5B0-1C4C-AF58-2AB14D69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905A34-CE43-0F48-BA79-309B4820D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90F5DD-6E26-5B44-971D-1DF9A8843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3D22-A01B-9942-AAA2-605DCDCAA305}" type="datetimeFigureOut">
              <a:rPr lang="nl-NL" smtClean="0"/>
              <a:t>13-02-2023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862E73-285A-6543-8507-D32A3D03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46BC87-775F-D845-94FF-DF01C3C3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9E9D-9B5E-FF4F-9BED-EB75025559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34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84827-0AFF-F342-ABF3-BC3C79BA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150BBF-D846-FC4A-91C2-D0797F58D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E1A38E-A928-F449-AD89-37BD24D5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3D22-A01B-9942-AAA2-605DCDCAA305}" type="datetimeFigureOut">
              <a:rPr lang="nl-NL" smtClean="0"/>
              <a:t>13-02-2023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E57ADC-2AD7-474A-B8FC-7AF2488B4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3618C4-4789-D84D-B708-F5124B42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9E9D-9B5E-FF4F-9BED-EB75025559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300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E85C6-BC0E-2B42-AF7C-FFAD3108D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88D392-D0FB-2447-85B6-5432D59B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065B743-9290-C945-864A-9E0CC2F19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6F5A52F-DF6A-214C-89CA-93F1C712D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3D22-A01B-9942-AAA2-605DCDCAA305}" type="datetimeFigureOut">
              <a:rPr lang="nl-NL" smtClean="0"/>
              <a:t>13-02-2023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17B6A0-0ABE-1845-AB37-6E45633E8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753A01C-DAF9-8D43-8103-75EF1C10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9E9D-9B5E-FF4F-9BED-EB75025559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42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541BE-3984-5B44-B44B-5D7108B5E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F6ADD2-7342-A146-A83E-3A4931AD1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2A7A870-6781-BE49-A709-0C4F61B49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8FB4A-9F27-E148-8D08-01F958B09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B2A348F-C10E-134D-8D51-BF4D61236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4DFC396-5FC1-C241-BB48-2D352E58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3D22-A01B-9942-AAA2-605DCDCAA305}" type="datetimeFigureOut">
              <a:rPr lang="nl-NL" smtClean="0"/>
              <a:t>13-02-2023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7AFAEFD-DD21-DC4F-96F5-95AFD3DE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6AE77C9-7702-684F-AAEF-A0BF481F7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9E9D-9B5E-FF4F-9BED-EB75025559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438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E2F81-56C0-0A4D-97C0-B826C5C4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9F93E23-0445-684A-80F8-76721407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3D22-A01B-9942-AAA2-605DCDCAA305}" type="datetimeFigureOut">
              <a:rPr lang="nl-NL" smtClean="0"/>
              <a:t>13-02-2023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5A02E50-792C-B540-A028-6E6B7534A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680658B-4DFA-F74E-803F-670230FA2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9E9D-9B5E-FF4F-9BED-EB75025559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60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EC7A51E-C688-E944-9380-18F9E3D99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3D22-A01B-9942-AAA2-605DCDCAA305}" type="datetimeFigureOut">
              <a:rPr lang="nl-NL" smtClean="0"/>
              <a:t>13-02-2023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BAD6A9D-F85D-194A-8496-582D31DD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2B4930B-F5F6-B947-AC32-D07382BF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9E9D-9B5E-FF4F-9BED-EB75025559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870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5B694-E777-4141-9C1D-8E43F66A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022E27-5381-B143-975A-886369E2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44511FC-B39C-9741-9BD8-89400D42E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B83AB3A-7C3E-8747-BC5E-1B84E65BD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3D22-A01B-9942-AAA2-605DCDCAA305}" type="datetimeFigureOut">
              <a:rPr lang="nl-NL" smtClean="0"/>
              <a:t>13-02-2023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C4D8EE8-D6EB-4848-BED0-C19E1B280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5B554A-A2ED-D444-A767-520D5E7EB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9E9D-9B5E-FF4F-9BED-EB75025559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209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DA520-72ED-A04A-98BA-57941FDC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D965C9C-A50D-3943-8CA6-D8B69BB7F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1E38595-54A6-7A45-88B5-4F9FFAC4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C39391-A39E-E84F-A35A-A82A273A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3D22-A01B-9942-AAA2-605DCDCAA305}" type="datetimeFigureOut">
              <a:rPr lang="nl-NL" smtClean="0"/>
              <a:t>13-02-2023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EF8896C-E5EB-E242-9A2F-FC88CC270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AA056F1-A05E-0445-9BBE-C026CCE84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9E9D-9B5E-FF4F-9BED-EB75025559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77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15C5CD3-9345-E147-A30D-DF40EA5D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3A42164-201F-9743-9717-AB9925D14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9D55B6-F750-584F-AD94-32851673B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A3D22-A01B-9942-AAA2-605DCDCAA305}" type="datetimeFigureOut">
              <a:rPr lang="nl-NL" smtClean="0"/>
              <a:t>13-02-2023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78FC26-DC5A-AD49-9C26-05234404A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9DD032-4843-D445-A70A-3B0DCBBB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9E9D-9B5E-FF4F-9BED-EB75025559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47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-ed.nl/project-make-it-green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Ecologisme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l.wikipedia.org/wiki/Organisatie" TargetMode="External"/><Relationship Id="rId5" Type="http://schemas.openxmlformats.org/officeDocument/2006/relationships/hyperlink" Target="https://nl.wikipedia.org/wiki/Bedrijf" TargetMode="External"/><Relationship Id="rId4" Type="http://schemas.openxmlformats.org/officeDocument/2006/relationships/hyperlink" Target="https://nl.wikipedia.org/wiki/Maatschappelijk_verantwoord_ondernem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7429B-7230-5B4E-841B-045EF7200E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F50857-9EBB-1C49-8D29-C325A473F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Dutch clampdown on fashion&amp;#39;s greenwashing | Labels &amp;amp; Legislation News | News">
            <a:extLst>
              <a:ext uri="{FF2B5EF4-FFF2-40B4-BE49-F238E27FC236}">
                <a16:creationId xmlns:a16="http://schemas.microsoft.com/office/drawing/2014/main" id="{097B7135-DB79-8E4E-B333-49A8A2D18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413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D3780A5-A530-8C4D-A2EE-5F3AC3C77411}"/>
              </a:ext>
            </a:extLst>
          </p:cNvPr>
          <p:cNvSpPr/>
          <p:nvPr/>
        </p:nvSpPr>
        <p:spPr>
          <a:xfrm>
            <a:off x="8324850" y="0"/>
            <a:ext cx="386715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1AFC89F-D28E-A745-BF3B-E050BA61CC54}"/>
              </a:ext>
            </a:extLst>
          </p:cNvPr>
          <p:cNvSpPr txBox="1"/>
          <p:nvPr/>
        </p:nvSpPr>
        <p:spPr>
          <a:xfrm>
            <a:off x="8644984" y="984251"/>
            <a:ext cx="32041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6"/>
                </a:solidFill>
                <a:latin typeface="Univers Condensed" panose="020B0506020202050204" pitchFamily="34" charset="0"/>
              </a:rPr>
              <a:t>ED BRIEFING: </a:t>
            </a:r>
          </a:p>
          <a:p>
            <a:r>
              <a:rPr lang="nl-NL" sz="2800" b="1" dirty="0">
                <a:solidFill>
                  <a:schemeClr val="accent6"/>
                </a:solidFill>
                <a:latin typeface="Univers Condensed" panose="020B0506020202050204" pitchFamily="34" charset="0"/>
              </a:rPr>
              <a:t>MAKE IT GREEN</a:t>
            </a:r>
          </a:p>
          <a:p>
            <a:endParaRPr lang="nl-NL" sz="2800" b="1" dirty="0">
              <a:solidFill>
                <a:schemeClr val="accent6"/>
              </a:solidFill>
              <a:latin typeface="Univers Condensed" panose="020B0506020202050204" pitchFamily="34" charset="0"/>
            </a:endParaRPr>
          </a:p>
          <a:p>
            <a:r>
              <a:rPr lang="nl-NL" sz="2400" dirty="0">
                <a:solidFill>
                  <a:schemeClr val="accent6"/>
                </a:solidFill>
                <a:latin typeface="Univers Condensed" panose="020B0506020202050204" pitchFamily="34" charset="0"/>
              </a:rPr>
              <a:t>Green </a:t>
            </a:r>
            <a:r>
              <a:rPr lang="nl-NL" sz="2400" dirty="0" err="1">
                <a:solidFill>
                  <a:schemeClr val="accent6"/>
                </a:solidFill>
                <a:latin typeface="Univers Condensed" panose="020B0506020202050204" pitchFamily="34" charset="0"/>
              </a:rPr>
              <a:t>makes</a:t>
            </a:r>
            <a:r>
              <a:rPr lang="nl-NL" sz="2400" dirty="0">
                <a:solidFill>
                  <a:schemeClr val="accent6"/>
                </a:solidFill>
                <a:latin typeface="Univers Condensed" panose="020B0506020202050204" pitchFamily="34" charset="0"/>
              </a:rPr>
              <a:t> Green. </a:t>
            </a:r>
          </a:p>
        </p:txBody>
      </p:sp>
    </p:spTree>
    <p:extLst>
      <p:ext uri="{BB962C8B-B14F-4D97-AF65-F5344CB8AC3E}">
        <p14:creationId xmlns:p14="http://schemas.microsoft.com/office/powerpoint/2010/main" val="147026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Guide to Greenwashing and How to Spot It - EcoWatch">
            <a:extLst>
              <a:ext uri="{FF2B5EF4-FFF2-40B4-BE49-F238E27FC236}">
                <a16:creationId xmlns:a16="http://schemas.microsoft.com/office/drawing/2014/main" id="{7C658C5D-327B-DE46-99C3-09EBF319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93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810BACB-673F-7448-89F1-ADB9726BFF60}"/>
              </a:ext>
            </a:extLst>
          </p:cNvPr>
          <p:cNvSpPr/>
          <p:nvPr/>
        </p:nvSpPr>
        <p:spPr>
          <a:xfrm>
            <a:off x="0" y="0"/>
            <a:ext cx="3749016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4FA3C34-7C21-2D4C-A84A-C35D0DC1D883}"/>
              </a:ext>
            </a:extLst>
          </p:cNvPr>
          <p:cNvSpPr txBox="1"/>
          <p:nvPr/>
        </p:nvSpPr>
        <p:spPr>
          <a:xfrm>
            <a:off x="213384" y="393701"/>
            <a:ext cx="3535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6"/>
                </a:solidFill>
                <a:latin typeface="Univers Condensed" panose="020B0506020202050204" pitchFamily="34" charset="0"/>
              </a:rPr>
              <a:t>Is dit allemaal terug te vinden?</a:t>
            </a:r>
          </a:p>
          <a:p>
            <a:endParaRPr lang="nl-NL" sz="2800" b="1" dirty="0">
              <a:solidFill>
                <a:schemeClr val="accent6"/>
              </a:solidFill>
              <a:latin typeface="Univers Condensed" panose="020B0506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6"/>
                </a:solidFill>
              </a:rPr>
              <a:t>Zeker: op </a:t>
            </a:r>
            <a:r>
              <a:rPr lang="nl-NL" sz="2400" dirty="0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Ma-</a:t>
            </a:r>
            <a:r>
              <a:rPr lang="nl-NL" sz="2400" dirty="0" err="1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ed.nl</a:t>
            </a:r>
            <a:endParaRPr lang="nl-NL" sz="2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6"/>
                </a:solidFill>
              </a:rPr>
              <a:t>Login met je studenten en wachtwoord</a:t>
            </a:r>
          </a:p>
          <a:p>
            <a:endParaRPr lang="nl-NL" sz="2400" dirty="0">
              <a:solidFill>
                <a:schemeClr val="accent6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12290" name="Picture 2" descr="Werkplek bezet? Check het met SmartEagle. - Evalan">
            <a:extLst>
              <a:ext uri="{FF2B5EF4-FFF2-40B4-BE49-F238E27FC236}">
                <a16:creationId xmlns:a16="http://schemas.microsoft.com/office/drawing/2014/main" id="{38BAE253-6FF4-DA4F-A474-A173FFE3E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16" y="0"/>
            <a:ext cx="11978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F18593AA-BCDB-564E-9658-79E93AE54DFB}"/>
              </a:ext>
            </a:extLst>
          </p:cNvPr>
          <p:cNvGrpSpPr/>
          <p:nvPr/>
        </p:nvGrpSpPr>
        <p:grpSpPr>
          <a:xfrm>
            <a:off x="5044966" y="2924947"/>
            <a:ext cx="3310758" cy="662152"/>
            <a:chOff x="6558456" y="-851338"/>
            <a:chExt cx="3310758" cy="662152"/>
          </a:xfrm>
        </p:grpSpPr>
        <p:sp>
          <p:nvSpPr>
            <p:cNvPr id="3" name="Afgeronde rechthoek 2">
              <a:extLst>
                <a:ext uri="{FF2B5EF4-FFF2-40B4-BE49-F238E27FC236}">
                  <a16:creationId xmlns:a16="http://schemas.microsoft.com/office/drawing/2014/main" id="{AE95CB06-8989-5042-BA0F-5F73F7386353}"/>
                </a:ext>
              </a:extLst>
            </p:cNvPr>
            <p:cNvSpPr/>
            <p:nvPr/>
          </p:nvSpPr>
          <p:spPr>
            <a:xfrm>
              <a:off x="6558456" y="-851338"/>
              <a:ext cx="3310758" cy="662152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224CE61F-848A-324B-93D0-915BC9B873A9}"/>
                </a:ext>
              </a:extLst>
            </p:cNvPr>
            <p:cNvSpPr txBox="1"/>
            <p:nvPr/>
          </p:nvSpPr>
          <p:spPr>
            <a:xfrm>
              <a:off x="6747641" y="-788276"/>
              <a:ext cx="3042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Univers Condensed" panose="020B0506020202050204" pitchFamily="34" charset="0"/>
                </a:rPr>
                <a:t>Zijn er nog vragen?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7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Guide to Greenwashing and How to Spot It - EcoWatch">
            <a:extLst>
              <a:ext uri="{FF2B5EF4-FFF2-40B4-BE49-F238E27FC236}">
                <a16:creationId xmlns:a16="http://schemas.microsoft.com/office/drawing/2014/main" id="{7C658C5D-327B-DE46-99C3-09EBF319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810BACB-673F-7448-89F1-ADB9726BFF60}"/>
              </a:ext>
            </a:extLst>
          </p:cNvPr>
          <p:cNvSpPr/>
          <p:nvPr/>
        </p:nvSpPr>
        <p:spPr>
          <a:xfrm>
            <a:off x="0" y="0"/>
            <a:ext cx="3535632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4FA3C34-7C21-2D4C-A84A-C35D0DC1D883}"/>
              </a:ext>
            </a:extLst>
          </p:cNvPr>
          <p:cNvSpPr txBox="1"/>
          <p:nvPr/>
        </p:nvSpPr>
        <p:spPr>
          <a:xfrm>
            <a:off x="331517" y="793751"/>
            <a:ext cx="32041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6"/>
                </a:solidFill>
                <a:latin typeface="Univers Condensed" panose="020B0506020202050204" pitchFamily="34" charset="0"/>
              </a:rPr>
              <a:t>Hoe maak je iets groen? Of beter gezegd…groener?</a:t>
            </a:r>
          </a:p>
          <a:p>
            <a:endParaRPr lang="nl-NL" sz="2800" b="1" dirty="0">
              <a:solidFill>
                <a:schemeClr val="accent6"/>
              </a:solidFill>
              <a:latin typeface="Univers Condensed" panose="020B0506020202050204" pitchFamily="34" charset="0"/>
            </a:endParaRPr>
          </a:p>
          <a:p>
            <a:r>
              <a:rPr lang="nl-NL" sz="2400" dirty="0">
                <a:solidFill>
                  <a:schemeClr val="accent6"/>
                </a:solidFill>
                <a:latin typeface="Univers Condensed" panose="020B0506020202050204" pitchFamily="34" charset="0"/>
              </a:rPr>
              <a:t>GREENWASHING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2796B70-AC67-4A49-95E7-5C6C24615FDC}"/>
              </a:ext>
            </a:extLst>
          </p:cNvPr>
          <p:cNvSpPr txBox="1"/>
          <p:nvPr/>
        </p:nvSpPr>
        <p:spPr>
          <a:xfrm>
            <a:off x="331517" y="5181600"/>
            <a:ext cx="4183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6"/>
                </a:solidFill>
                <a:highlight>
                  <a:srgbClr val="000000"/>
                </a:highlight>
              </a:rPr>
              <a:t>Greenwashing</a:t>
            </a:r>
            <a:r>
              <a:rPr lang="nl-NL" dirty="0">
                <a:solidFill>
                  <a:schemeClr val="accent6"/>
                </a:solidFill>
                <a:highlight>
                  <a:srgbClr val="000000"/>
                </a:highlight>
              </a:rPr>
              <a:t> of </a:t>
            </a:r>
            <a:r>
              <a:rPr lang="nl-NL" b="1" dirty="0">
                <a:solidFill>
                  <a:schemeClr val="accent6"/>
                </a:solidFill>
                <a:highlight>
                  <a:srgbClr val="000000"/>
                </a:highlight>
              </a:rPr>
              <a:t>groenwassen</a:t>
            </a:r>
            <a:r>
              <a:rPr lang="nl-NL" dirty="0">
                <a:solidFill>
                  <a:schemeClr val="accent6"/>
                </a:solidFill>
                <a:highlight>
                  <a:srgbClr val="000000"/>
                </a:highlight>
              </a:rPr>
              <a:t> is het zich </a:t>
            </a:r>
            <a:r>
              <a:rPr lang="nl-NL" dirty="0">
                <a:solidFill>
                  <a:schemeClr val="accent6"/>
                </a:solidFill>
                <a:highlight>
                  <a:srgbClr val="000000"/>
                </a:highlight>
                <a:hlinkClick r:id="rId3" tooltip="Ecologis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groener</a:t>
            </a:r>
            <a:r>
              <a:rPr lang="nl-NL" dirty="0">
                <a:solidFill>
                  <a:schemeClr val="accent6"/>
                </a:solidFill>
                <a:highlight>
                  <a:srgbClr val="000000"/>
                </a:highlight>
              </a:rPr>
              <a:t> of </a:t>
            </a:r>
            <a:r>
              <a:rPr lang="nl-NL" dirty="0">
                <a:solidFill>
                  <a:schemeClr val="accent6"/>
                </a:solidFill>
                <a:highlight>
                  <a:srgbClr val="000000"/>
                </a:highlight>
                <a:hlinkClick r:id="rId4" tooltip="Maatschappelijk verantwoord ondernem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maatschappelijk verantwoordelijker</a:t>
            </a:r>
            <a:r>
              <a:rPr lang="nl-NL" dirty="0">
                <a:solidFill>
                  <a:schemeClr val="accent6"/>
                </a:solidFill>
                <a:highlight>
                  <a:srgbClr val="000000"/>
                </a:highlight>
              </a:rPr>
              <a:t> voordoen dan een </a:t>
            </a:r>
            <a:r>
              <a:rPr lang="nl-NL" dirty="0">
                <a:solidFill>
                  <a:schemeClr val="accent6"/>
                </a:solidFill>
                <a:highlight>
                  <a:srgbClr val="000000"/>
                </a:highlight>
                <a:hlinkClick r:id="rId5" tooltip="Bedrij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bedrijf</a:t>
            </a:r>
            <a:r>
              <a:rPr lang="nl-NL" dirty="0">
                <a:solidFill>
                  <a:schemeClr val="accent6"/>
                </a:solidFill>
                <a:highlight>
                  <a:srgbClr val="000000"/>
                </a:highlight>
              </a:rPr>
              <a:t> of </a:t>
            </a:r>
            <a:r>
              <a:rPr lang="nl-NL" dirty="0">
                <a:solidFill>
                  <a:schemeClr val="accent6"/>
                </a:solidFill>
                <a:highlight>
                  <a:srgbClr val="000000"/>
                </a:highlight>
                <a:hlinkClick r:id="rId6" tooltip="Organisat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organisatie</a:t>
            </a:r>
            <a:r>
              <a:rPr lang="nl-NL" dirty="0">
                <a:solidFill>
                  <a:schemeClr val="accent6"/>
                </a:solidFill>
                <a:highlight>
                  <a:srgbClr val="000000"/>
                </a:highlight>
              </a:rPr>
              <a:t> daadwerkelijk is</a:t>
            </a:r>
          </a:p>
        </p:txBody>
      </p:sp>
    </p:spTree>
    <p:extLst>
      <p:ext uri="{BB962C8B-B14F-4D97-AF65-F5344CB8AC3E}">
        <p14:creationId xmlns:p14="http://schemas.microsoft.com/office/powerpoint/2010/main" val="1204952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810BACB-673F-7448-89F1-ADB9726BFF60}"/>
              </a:ext>
            </a:extLst>
          </p:cNvPr>
          <p:cNvSpPr/>
          <p:nvPr/>
        </p:nvSpPr>
        <p:spPr>
          <a:xfrm>
            <a:off x="0" y="0"/>
            <a:ext cx="3535632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4FA3C34-7C21-2D4C-A84A-C35D0DC1D883}"/>
              </a:ext>
            </a:extLst>
          </p:cNvPr>
          <p:cNvSpPr txBox="1"/>
          <p:nvPr/>
        </p:nvSpPr>
        <p:spPr>
          <a:xfrm>
            <a:off x="331517" y="793751"/>
            <a:ext cx="3204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6"/>
                </a:solidFill>
                <a:latin typeface="Univers Condensed" panose="020B0506020202050204" pitchFamily="34" charset="0"/>
              </a:rPr>
              <a:t>Voorbeelden van GREENWASHING</a:t>
            </a:r>
            <a:endParaRPr lang="nl-NL" sz="2400" dirty="0">
              <a:solidFill>
                <a:schemeClr val="accent6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4104" name="Picture 8" descr="Home">
            <a:extLst>
              <a:ext uri="{FF2B5EF4-FFF2-40B4-BE49-F238E27FC236}">
                <a16:creationId xmlns:a16="http://schemas.microsoft.com/office/drawing/2014/main" id="{3385D49F-FDEE-BC4A-9E7B-18E1D7CD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3194050"/>
            <a:ext cx="24765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P Logo - Evolutie Geschiedenis en Betekenis">
            <a:extLst>
              <a:ext uri="{FF2B5EF4-FFF2-40B4-BE49-F238E27FC236}">
                <a16:creationId xmlns:a16="http://schemas.microsoft.com/office/drawing/2014/main" id="{01B2C679-C79D-B947-9D1B-C10FB8999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535"/>
          <a:stretch/>
        </p:blipFill>
        <p:spPr bwMode="auto">
          <a:xfrm>
            <a:off x="10117466" y="1747858"/>
            <a:ext cx="1388734" cy="101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BP Logo, history, meaning, symbol, PNG">
            <a:extLst>
              <a:ext uri="{FF2B5EF4-FFF2-40B4-BE49-F238E27FC236}">
                <a16:creationId xmlns:a16="http://schemas.microsoft.com/office/drawing/2014/main" id="{0B6671EF-1494-0948-9345-15579B497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10156"/>
          <a:stretch/>
        </p:blipFill>
        <p:spPr bwMode="auto">
          <a:xfrm>
            <a:off x="10267950" y="508084"/>
            <a:ext cx="1242084" cy="88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34573B9-55CE-2047-8983-638F32548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49" y="948092"/>
            <a:ext cx="5006438" cy="1983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10" name="Picture 14" descr="BP Tankstations NL - Home | Facebook">
            <a:extLst>
              <a:ext uri="{FF2B5EF4-FFF2-40B4-BE49-F238E27FC236}">
                <a16:creationId xmlns:a16="http://schemas.microsoft.com/office/drawing/2014/main" id="{9D9DCE0D-314E-BF40-B3DC-F80A91E0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24" y="3962400"/>
            <a:ext cx="4622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337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810BACB-673F-7448-89F1-ADB9726BFF60}"/>
              </a:ext>
            </a:extLst>
          </p:cNvPr>
          <p:cNvSpPr/>
          <p:nvPr/>
        </p:nvSpPr>
        <p:spPr>
          <a:xfrm>
            <a:off x="0" y="0"/>
            <a:ext cx="3535632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4FA3C34-7C21-2D4C-A84A-C35D0DC1D883}"/>
              </a:ext>
            </a:extLst>
          </p:cNvPr>
          <p:cNvSpPr txBox="1"/>
          <p:nvPr/>
        </p:nvSpPr>
        <p:spPr>
          <a:xfrm>
            <a:off x="331517" y="793751"/>
            <a:ext cx="3204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6"/>
                </a:solidFill>
                <a:latin typeface="Univers Condensed" panose="020B0506020202050204" pitchFamily="34" charset="0"/>
              </a:rPr>
              <a:t>Voorbeelden van GREENWASHING</a:t>
            </a:r>
            <a:endParaRPr lang="nl-NL" sz="2400" dirty="0">
              <a:solidFill>
                <a:schemeClr val="accent6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4102" name="Picture 6" descr="McDonald&amp;#39;s België - Home | Facebook">
            <a:extLst>
              <a:ext uri="{FF2B5EF4-FFF2-40B4-BE49-F238E27FC236}">
                <a16:creationId xmlns:a16="http://schemas.microsoft.com/office/drawing/2014/main" id="{60E27C79-D4D1-C546-A1EE-D23BAB9C7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428" y="613846"/>
            <a:ext cx="1396234" cy="13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cDonald&amp;#39;s Barendrecht opent Salad Bar en McCafé – BarendrechtNU.nl">
            <a:extLst>
              <a:ext uri="{FF2B5EF4-FFF2-40B4-BE49-F238E27FC236}">
                <a16:creationId xmlns:a16="http://schemas.microsoft.com/office/drawing/2014/main" id="{45CA13B1-F7C5-0546-A92E-4A14B64F1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215634"/>
            <a:ext cx="3762912" cy="235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egetarische McKroket 4e vega product McDonalds | Vegetariersbond">
            <a:extLst>
              <a:ext uri="{FF2B5EF4-FFF2-40B4-BE49-F238E27FC236}">
                <a16:creationId xmlns:a16="http://schemas.microsoft.com/office/drawing/2014/main" id="{9B044EEC-F1D1-5A4F-B3A2-ADE5388ED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931" y="560825"/>
            <a:ext cx="4695274" cy="343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trijd tegen zwerfafval: McDonald&amp;#39;s beloont mensen die troep opruimen | RTL  Nieuws">
            <a:extLst>
              <a:ext uri="{FF2B5EF4-FFF2-40B4-BE49-F238E27FC236}">
                <a16:creationId xmlns:a16="http://schemas.microsoft.com/office/drawing/2014/main" id="{1D41EA98-D8D7-FE40-9479-8714A0B95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r="17977"/>
          <a:stretch/>
        </p:blipFill>
        <p:spPr bwMode="auto">
          <a:xfrm>
            <a:off x="4021931" y="4212229"/>
            <a:ext cx="2588419" cy="236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تويتر \ McDonald&amp;#39;s (McDonalds@)">
            <a:extLst>
              <a:ext uri="{FF2B5EF4-FFF2-40B4-BE49-F238E27FC236}">
                <a16:creationId xmlns:a16="http://schemas.microsoft.com/office/drawing/2014/main" id="{2B15691D-BF90-D640-8C0E-435B21272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428" y="2394716"/>
            <a:ext cx="1396234" cy="13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996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BF63F8A3-C816-514E-A455-5B9E85749870}"/>
              </a:ext>
            </a:extLst>
          </p:cNvPr>
          <p:cNvSpPr/>
          <p:nvPr/>
        </p:nvSpPr>
        <p:spPr>
          <a:xfrm>
            <a:off x="-53315" y="-68202"/>
            <a:ext cx="8656368" cy="7448550"/>
          </a:xfrm>
          <a:prstGeom prst="rect">
            <a:avLst/>
          </a:prstGeom>
          <a:solidFill>
            <a:srgbClr val="FF8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810BACB-673F-7448-89F1-ADB9726BFF60}"/>
              </a:ext>
            </a:extLst>
          </p:cNvPr>
          <p:cNvSpPr/>
          <p:nvPr/>
        </p:nvSpPr>
        <p:spPr>
          <a:xfrm>
            <a:off x="8603053" y="0"/>
            <a:ext cx="3573611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4FA3C34-7C21-2D4C-A84A-C35D0DC1D883}"/>
              </a:ext>
            </a:extLst>
          </p:cNvPr>
          <p:cNvSpPr txBox="1"/>
          <p:nvPr/>
        </p:nvSpPr>
        <p:spPr>
          <a:xfrm>
            <a:off x="8745866" y="793751"/>
            <a:ext cx="32041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6"/>
                </a:solidFill>
                <a:latin typeface="Univers Condensed" panose="020B0506020202050204" pitchFamily="34" charset="0"/>
              </a:rPr>
              <a:t>Wat is niet de bedoeling…</a:t>
            </a:r>
          </a:p>
          <a:p>
            <a:endParaRPr lang="nl-NL" sz="2800" b="1" dirty="0">
              <a:solidFill>
                <a:schemeClr val="accent6"/>
              </a:solidFill>
              <a:latin typeface="Univers Condensed" panose="020B0506020202050204" pitchFamily="34" charset="0"/>
            </a:endParaRPr>
          </a:p>
          <a:p>
            <a:r>
              <a:rPr lang="nl-NL" sz="2400" dirty="0">
                <a:solidFill>
                  <a:schemeClr val="accent6"/>
                </a:solidFill>
                <a:latin typeface="Univers Condensed" panose="020B0506020202050204" pitchFamily="34" charset="0"/>
              </a:rPr>
              <a:t>NEP GROEN…oftewel het uitstralen maar niet uitvoeren. Het is een visie en niet een show.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904D9A2-B20A-C14D-8FC4-6C63ABF22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" y="1964921"/>
            <a:ext cx="8580168" cy="31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2796B70-AC67-4A49-95E7-5C6C24615FDC}"/>
              </a:ext>
            </a:extLst>
          </p:cNvPr>
          <p:cNvSpPr txBox="1"/>
          <p:nvPr/>
        </p:nvSpPr>
        <p:spPr>
          <a:xfrm>
            <a:off x="8745866" y="5181600"/>
            <a:ext cx="3287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/>
                </a:solidFill>
                <a:highlight>
                  <a:srgbClr val="000000"/>
                </a:highlight>
              </a:rPr>
              <a:t>Je moet een boodschap hebben en dit moet kloppen met je doelgroep en product(en)</a:t>
            </a:r>
          </a:p>
        </p:txBody>
      </p:sp>
    </p:spTree>
    <p:extLst>
      <p:ext uri="{BB962C8B-B14F-4D97-AF65-F5344CB8AC3E}">
        <p14:creationId xmlns:p14="http://schemas.microsoft.com/office/powerpoint/2010/main" val="240108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810BACB-673F-7448-89F1-ADB9726BFF60}"/>
              </a:ext>
            </a:extLst>
          </p:cNvPr>
          <p:cNvSpPr/>
          <p:nvPr/>
        </p:nvSpPr>
        <p:spPr>
          <a:xfrm>
            <a:off x="8603053" y="0"/>
            <a:ext cx="3573611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4FA3C34-7C21-2D4C-A84A-C35D0DC1D883}"/>
              </a:ext>
            </a:extLst>
          </p:cNvPr>
          <p:cNvSpPr txBox="1"/>
          <p:nvPr/>
        </p:nvSpPr>
        <p:spPr>
          <a:xfrm>
            <a:off x="8745866" y="793751"/>
            <a:ext cx="3204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6"/>
                </a:solidFill>
                <a:latin typeface="Univers Condensed" panose="020B0506020202050204" pitchFamily="34" charset="0"/>
              </a:rPr>
              <a:t>Wie kan je </a:t>
            </a:r>
            <a:r>
              <a:rPr lang="nl-NL" sz="2800" b="1" dirty="0" err="1">
                <a:solidFill>
                  <a:schemeClr val="accent6"/>
                </a:solidFill>
                <a:latin typeface="Univers Condensed" panose="020B0506020202050204" pitchFamily="34" charset="0"/>
              </a:rPr>
              <a:t>vergroenen</a:t>
            </a:r>
            <a:r>
              <a:rPr lang="nl-NL" sz="2800" b="1" dirty="0">
                <a:solidFill>
                  <a:schemeClr val="accent6"/>
                </a:solidFill>
                <a:latin typeface="Univers Condensed" panose="020B0506020202050204" pitchFamily="34" charset="0"/>
              </a:rPr>
              <a:t>?</a:t>
            </a:r>
          </a:p>
          <a:p>
            <a:endParaRPr lang="nl-NL" sz="2800" b="1" dirty="0">
              <a:solidFill>
                <a:schemeClr val="accent6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2796B70-AC67-4A49-95E7-5C6C24615FDC}"/>
              </a:ext>
            </a:extLst>
          </p:cNvPr>
          <p:cNvSpPr txBox="1"/>
          <p:nvPr/>
        </p:nvSpPr>
        <p:spPr>
          <a:xfrm>
            <a:off x="8745866" y="6064249"/>
            <a:ext cx="3287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/>
                </a:solidFill>
                <a:highlight>
                  <a:srgbClr val="000000"/>
                </a:highlight>
              </a:rPr>
              <a:t>Wat straalt zo’n bedrijf uit?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1006E82A-7FE1-9049-A6C4-C54C473AB601}"/>
              </a:ext>
            </a:extLst>
          </p:cNvPr>
          <p:cNvSpPr/>
          <p:nvPr/>
        </p:nvSpPr>
        <p:spPr>
          <a:xfrm>
            <a:off x="566226" y="603707"/>
            <a:ext cx="6096000" cy="56505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b="1" u="none" strike="noStrike" dirty="0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Maak een keuze uit één van de onderstaande bedrijven om deze “groen” te maken:</a:t>
            </a:r>
          </a:p>
          <a:p>
            <a:endParaRPr lang="nl-NL" sz="2000" u="none" strike="noStrike" dirty="0">
              <a:solidFill>
                <a:srgbClr val="7A7A7A"/>
              </a:solidFill>
              <a:effectLst/>
              <a:latin typeface="Univers Condensed" panose="020B050602020205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u="none" strike="noStrike" dirty="0" err="1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Action.com</a:t>
            </a:r>
            <a:endParaRPr lang="nl-NL" sz="2200" u="none" strike="noStrike" dirty="0">
              <a:solidFill>
                <a:srgbClr val="7A7A7A"/>
              </a:solidFill>
              <a:effectLst/>
              <a:latin typeface="Univers Condensed" panose="020B050602020205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u="none" strike="noStrike" dirty="0" err="1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Zara.com</a:t>
            </a:r>
            <a:r>
              <a:rPr lang="nl-NL" sz="2200" u="none" strike="noStrike" dirty="0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/nl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u="none" strike="noStrike" dirty="0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Bang-en </a:t>
            </a:r>
            <a:r>
              <a:rPr lang="nl-NL" sz="2200" u="none" strike="noStrike" dirty="0" err="1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Olufsen</a:t>
            </a:r>
            <a:endParaRPr lang="nl-NL" sz="2200" u="none" strike="noStrike" dirty="0">
              <a:solidFill>
                <a:srgbClr val="7A7A7A"/>
              </a:solidFill>
              <a:effectLst/>
              <a:latin typeface="Univers Condensed" panose="020B050602020205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u="none" strike="noStrike" dirty="0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Vue </a:t>
            </a:r>
            <a:r>
              <a:rPr lang="nl-NL" sz="2200" u="none" strike="noStrike" dirty="0" err="1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Cinemas</a:t>
            </a:r>
            <a:r>
              <a:rPr lang="nl-NL" sz="2200" u="none" strike="noStrike" dirty="0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 Nederland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u="none" strike="noStrike" dirty="0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Blokker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u="none" strike="noStrike" dirty="0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Kwik-</a:t>
            </a:r>
            <a:r>
              <a:rPr lang="nl-NL" sz="2200" u="none" strike="noStrike" dirty="0" err="1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fit.nl</a:t>
            </a:r>
            <a:endParaRPr lang="nl-NL" sz="2200" u="none" strike="noStrike" dirty="0">
              <a:solidFill>
                <a:srgbClr val="7A7A7A"/>
              </a:solidFill>
              <a:effectLst/>
              <a:latin typeface="Univers Condensed" panose="020B050602020205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u="none" strike="noStrike" dirty="0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Senseo/Douwe Egberts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u="none" strike="noStrike" dirty="0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Hema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u="none" strike="noStrike" dirty="0">
                <a:solidFill>
                  <a:srgbClr val="7A7A7A"/>
                </a:solidFill>
                <a:effectLst/>
                <a:latin typeface="Univers Condensed" panose="020B0506020202050204" pitchFamily="34" charset="0"/>
              </a:rPr>
              <a:t>KLM</a:t>
            </a:r>
          </a:p>
        </p:txBody>
      </p:sp>
      <p:pic>
        <p:nvPicPr>
          <p:cNvPr id="10246" name="Picture 6" descr="Bang-Olufsen-Logo - Atlona® AV Solutions - Commercial &amp;amp; Residential">
            <a:extLst>
              <a:ext uri="{FF2B5EF4-FFF2-40B4-BE49-F238E27FC236}">
                <a16:creationId xmlns:a16="http://schemas.microsoft.com/office/drawing/2014/main" id="{89B23528-E0D9-4441-B1F6-6C62BAEB5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71" y="3050443"/>
            <a:ext cx="1693275" cy="11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E3235264-8D84-084F-BBEE-CD2C74B7E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25" y="3253975"/>
            <a:ext cx="1388438" cy="8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85ECEBE8-FFEF-CE4C-A625-F567F01F6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95" y="2178746"/>
            <a:ext cx="2826701" cy="53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SENSEO® kohvipadjamasinad | Philips">
            <a:extLst>
              <a:ext uri="{FF2B5EF4-FFF2-40B4-BE49-F238E27FC236}">
                <a16:creationId xmlns:a16="http://schemas.microsoft.com/office/drawing/2014/main" id="{9B48B9D6-9707-E84F-BB18-1C5A8F99D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19" y="4458035"/>
            <a:ext cx="1321581" cy="101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kker">
            <a:extLst>
              <a:ext uri="{FF2B5EF4-FFF2-40B4-BE49-F238E27FC236}">
                <a16:creationId xmlns:a16="http://schemas.microsoft.com/office/drawing/2014/main" id="{42D7D805-8C99-D0E9-488F-CD320AE45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11" y="4659148"/>
            <a:ext cx="1823513" cy="60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156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Guide to Greenwashing and How to Spot It - EcoWatch">
            <a:extLst>
              <a:ext uri="{FF2B5EF4-FFF2-40B4-BE49-F238E27FC236}">
                <a16:creationId xmlns:a16="http://schemas.microsoft.com/office/drawing/2014/main" id="{7C658C5D-327B-DE46-99C3-09EBF319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93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810BACB-673F-7448-89F1-ADB9726BFF60}"/>
              </a:ext>
            </a:extLst>
          </p:cNvPr>
          <p:cNvSpPr/>
          <p:nvPr/>
        </p:nvSpPr>
        <p:spPr>
          <a:xfrm>
            <a:off x="0" y="0"/>
            <a:ext cx="3749016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4FA3C34-7C21-2D4C-A84A-C35D0DC1D883}"/>
              </a:ext>
            </a:extLst>
          </p:cNvPr>
          <p:cNvSpPr txBox="1"/>
          <p:nvPr/>
        </p:nvSpPr>
        <p:spPr>
          <a:xfrm>
            <a:off x="213384" y="393701"/>
            <a:ext cx="353563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6"/>
                </a:solidFill>
                <a:latin typeface="Univers Condensed" panose="020B0506020202050204" pitchFamily="34" charset="0"/>
              </a:rPr>
              <a:t>Wat ga je maken!</a:t>
            </a:r>
          </a:p>
          <a:p>
            <a:endParaRPr lang="nl-NL" sz="2800" b="1" dirty="0">
              <a:solidFill>
                <a:schemeClr val="accent6"/>
              </a:solidFill>
              <a:latin typeface="Univers Condensed" panose="020B0506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6"/>
                </a:solidFill>
              </a:rPr>
              <a:t>Vooronderzoek benchmark &amp; begin visieontwikkeling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6"/>
                </a:solidFill>
              </a:rPr>
              <a:t>Visueel ontwerpen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6"/>
                </a:solidFill>
              </a:rPr>
              <a:t>(Green)Branding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6"/>
                </a:solidFill>
              </a:rPr>
              <a:t>Functionele ontwerpen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accent6"/>
                </a:solidFill>
              </a:rPr>
              <a:t>Social</a:t>
            </a:r>
            <a:r>
              <a:rPr lang="nl-NL" sz="2400" dirty="0">
                <a:solidFill>
                  <a:schemeClr val="accent6"/>
                </a:solidFill>
              </a:rPr>
              <a:t> mediacampagne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6"/>
                </a:solidFill>
              </a:rPr>
              <a:t>Realisatie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6"/>
                </a:solidFill>
              </a:rPr>
              <a:t>Presentatie – Pitch</a:t>
            </a:r>
          </a:p>
          <a:p>
            <a:endParaRPr lang="nl-NL" sz="2400" dirty="0">
              <a:solidFill>
                <a:schemeClr val="accent6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12290" name="Picture 2" descr="Werkplek bezet? Check het met SmartEagle. - Evalan">
            <a:extLst>
              <a:ext uri="{FF2B5EF4-FFF2-40B4-BE49-F238E27FC236}">
                <a16:creationId xmlns:a16="http://schemas.microsoft.com/office/drawing/2014/main" id="{38BAE253-6FF4-DA4F-A474-A173FFE3E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16" y="0"/>
            <a:ext cx="11978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374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810BACB-673F-7448-89F1-ADB9726BFF60}"/>
              </a:ext>
            </a:extLst>
          </p:cNvPr>
          <p:cNvSpPr/>
          <p:nvPr/>
        </p:nvSpPr>
        <p:spPr>
          <a:xfrm>
            <a:off x="0" y="0"/>
            <a:ext cx="12192000" cy="1676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4FA3C34-7C21-2D4C-A84A-C35D0DC1D883}"/>
              </a:ext>
            </a:extLst>
          </p:cNvPr>
          <p:cNvSpPr txBox="1"/>
          <p:nvPr/>
        </p:nvSpPr>
        <p:spPr>
          <a:xfrm>
            <a:off x="83869" y="477772"/>
            <a:ext cx="4015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/>
                </a:solidFill>
              </a:rPr>
              <a:t>Vooronderzoek benchmark </a:t>
            </a:r>
          </a:p>
          <a:p>
            <a:r>
              <a:rPr lang="nl-NL" dirty="0">
                <a:solidFill>
                  <a:schemeClr val="accent6"/>
                </a:solidFill>
              </a:rPr>
              <a:t> &amp; begin visieontwikkeling</a:t>
            </a:r>
          </a:p>
          <a:p>
            <a:endParaRPr lang="nl-NL" sz="2000" dirty="0">
              <a:solidFill>
                <a:schemeClr val="accent6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FF4055B-3789-2C44-8EB8-0D7F8E05FB90}"/>
              </a:ext>
            </a:extLst>
          </p:cNvPr>
          <p:cNvSpPr/>
          <p:nvPr/>
        </p:nvSpPr>
        <p:spPr>
          <a:xfrm>
            <a:off x="2983242" y="619354"/>
            <a:ext cx="243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chemeClr val="accent6"/>
                </a:solidFill>
              </a:rPr>
              <a:t>Visueel ontwerpen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AD7692B-5175-E441-80C3-26EC6124B6B5}"/>
              </a:ext>
            </a:extLst>
          </p:cNvPr>
          <p:cNvSpPr/>
          <p:nvPr/>
        </p:nvSpPr>
        <p:spPr>
          <a:xfrm>
            <a:off x="7694283" y="653534"/>
            <a:ext cx="287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6"/>
                </a:solidFill>
              </a:rPr>
              <a:t>Functionele ontwerpen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F3BEFFF-741A-A242-B6CA-689E6AC78463}"/>
              </a:ext>
            </a:extLst>
          </p:cNvPr>
          <p:cNvSpPr/>
          <p:nvPr/>
        </p:nvSpPr>
        <p:spPr>
          <a:xfrm>
            <a:off x="5284458" y="634743"/>
            <a:ext cx="3790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/>
                </a:solidFill>
              </a:rPr>
              <a:t>Social</a:t>
            </a:r>
            <a:r>
              <a:rPr lang="nl-NL" dirty="0">
                <a:solidFill>
                  <a:schemeClr val="accent6"/>
                </a:solidFill>
              </a:rPr>
              <a:t> mediacampagne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D5746A5-E210-4B41-AB76-47DDD9E076C8}"/>
              </a:ext>
            </a:extLst>
          </p:cNvPr>
          <p:cNvSpPr/>
          <p:nvPr/>
        </p:nvSpPr>
        <p:spPr>
          <a:xfrm>
            <a:off x="10139993" y="675275"/>
            <a:ext cx="1935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accent6"/>
                </a:solidFill>
              </a:rPr>
              <a:t>Presentatie – Pitch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5EA3F4D1-E384-7C4D-A1DB-AB9A68B6ED86}"/>
              </a:ext>
            </a:extLst>
          </p:cNvPr>
          <p:cNvCxnSpPr/>
          <p:nvPr/>
        </p:nvCxnSpPr>
        <p:spPr>
          <a:xfrm>
            <a:off x="2868942" y="0"/>
            <a:ext cx="0" cy="6858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A444F108-9F0F-4444-89E1-9801D4510634}"/>
              </a:ext>
            </a:extLst>
          </p:cNvPr>
          <p:cNvCxnSpPr/>
          <p:nvPr/>
        </p:nvCxnSpPr>
        <p:spPr>
          <a:xfrm>
            <a:off x="5257800" y="0"/>
            <a:ext cx="0" cy="6858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1C3134D2-BE97-C744-9B02-E0F389915F7F}"/>
              </a:ext>
            </a:extLst>
          </p:cNvPr>
          <p:cNvCxnSpPr/>
          <p:nvPr/>
        </p:nvCxnSpPr>
        <p:spPr>
          <a:xfrm>
            <a:off x="7686675" y="0"/>
            <a:ext cx="0" cy="6858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D165017A-4104-2449-9DD2-AD768480275B}"/>
              </a:ext>
            </a:extLst>
          </p:cNvPr>
          <p:cNvCxnSpPr/>
          <p:nvPr/>
        </p:nvCxnSpPr>
        <p:spPr>
          <a:xfrm>
            <a:off x="10076929" y="0"/>
            <a:ext cx="0" cy="6858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hthoek 11">
            <a:extLst>
              <a:ext uri="{FF2B5EF4-FFF2-40B4-BE49-F238E27FC236}">
                <a16:creationId xmlns:a16="http://schemas.microsoft.com/office/drawing/2014/main" id="{184940B1-6402-9F42-8239-A9D8C89CE808}"/>
              </a:ext>
            </a:extLst>
          </p:cNvPr>
          <p:cNvSpPr/>
          <p:nvPr/>
        </p:nvSpPr>
        <p:spPr>
          <a:xfrm>
            <a:off x="131463" y="1909651"/>
            <a:ext cx="26898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Onderzoeksverslag met daarin conclusies die je gaat toepassen in je te maken producten</a:t>
            </a:r>
          </a:p>
          <a:p>
            <a:endParaRPr lang="nl-NL" dirty="0">
              <a:latin typeface="Univers Condensed" panose="020B0506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Analyse Huisstijl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Univers Condensed" panose="020B0506020202050204" pitchFamily="34" charset="0"/>
              </a:rPr>
              <a:t>Analyse Communicatie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Univers Condensed" panose="020B0506020202050204" pitchFamily="34" charset="0"/>
              </a:rPr>
              <a:t>Conclusie onderzoek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Univers Condensed" panose="020B0506020202050204" pitchFamily="34" charset="0"/>
              </a:rPr>
              <a:t>Advies vergroening</a:t>
            </a:r>
          </a:p>
          <a:p>
            <a:endParaRPr lang="nl-NL" u="none" strike="noStrike" dirty="0">
              <a:effectLst/>
              <a:latin typeface="Univers Condensed" panose="020B0506020202050204" pitchFamily="34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1146DB67-941F-634C-8514-5BE5B0249443}"/>
              </a:ext>
            </a:extLst>
          </p:cNvPr>
          <p:cNvSpPr/>
          <p:nvPr/>
        </p:nvSpPr>
        <p:spPr>
          <a:xfrm>
            <a:off x="2996587" y="1909651"/>
            <a:ext cx="22536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u="none" strike="noStrike" dirty="0" err="1">
                <a:effectLst/>
                <a:latin typeface="Univers Condensed" panose="020B0506020202050204" pitchFamily="34" charset="0"/>
              </a:rPr>
              <a:t>Rebranden</a:t>
            </a:r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 van de huisstijl elementen naar een groene variant ontwerpen</a:t>
            </a:r>
          </a:p>
          <a:p>
            <a:pPr>
              <a:buFont typeface="Arial" panose="020B0604020202020204" pitchFamily="34" charset="0"/>
              <a:buChar char="•"/>
            </a:pPr>
            <a:endParaRPr lang="nl-NL" u="none" strike="noStrike" dirty="0">
              <a:effectLst/>
              <a:latin typeface="Univers Condensed" panose="020B05060202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Huisstijl voorvertalen naar Interface design voor de website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latin typeface="Univers Condensed" panose="020B05060202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u="none" strike="noStrike" dirty="0">
              <a:effectLst/>
              <a:latin typeface="Univers Condensed" panose="020B0506020202050204" pitchFamily="34" charset="0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3409AF72-4FC3-BC4B-82B4-ECF2EC54ACDF}"/>
              </a:ext>
            </a:extLst>
          </p:cNvPr>
          <p:cNvSpPr/>
          <p:nvPr/>
        </p:nvSpPr>
        <p:spPr>
          <a:xfrm>
            <a:off x="7765448" y="1909651"/>
            <a:ext cx="23501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Het maken van de Userstory’s </a:t>
            </a:r>
          </a:p>
          <a:p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(wat en waarom)</a:t>
            </a:r>
          </a:p>
          <a:p>
            <a:endParaRPr lang="nl-NL" u="none" strike="noStrike" dirty="0">
              <a:effectLst/>
              <a:latin typeface="Univers Condensed" panose="020B0506020202050204" pitchFamily="34" charset="0"/>
            </a:endParaRPr>
          </a:p>
          <a:p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Het maken van </a:t>
            </a:r>
            <a:r>
              <a:rPr lang="nl-NL" u="none" strike="noStrike" dirty="0" err="1">
                <a:effectLst/>
                <a:latin typeface="Univers Condensed" panose="020B0506020202050204" pitchFamily="34" charset="0"/>
              </a:rPr>
              <a:t>Wireframe</a:t>
            </a:r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 (welke functies en waar)</a:t>
            </a:r>
          </a:p>
          <a:p>
            <a:endParaRPr lang="nl-NL" u="none" strike="noStrike" dirty="0">
              <a:effectLst/>
              <a:latin typeface="Univers Condensed" panose="020B0506020202050204" pitchFamily="34" charset="0"/>
            </a:endParaRPr>
          </a:p>
          <a:p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Interactieve </a:t>
            </a:r>
            <a:r>
              <a:rPr lang="nl-NL" u="none" strike="noStrike" dirty="0" err="1">
                <a:effectLst/>
                <a:latin typeface="Univers Condensed" panose="020B0506020202050204" pitchFamily="34" charset="0"/>
              </a:rPr>
              <a:t>klikbaar</a:t>
            </a:r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 prototype (Hier komt alles samen)</a:t>
            </a:r>
          </a:p>
          <a:p>
            <a:endParaRPr lang="nl-NL" u="none" strike="noStrike" dirty="0">
              <a:effectLst/>
              <a:latin typeface="Univers Condensed" panose="020B0506020202050204" pitchFamily="34" charset="0"/>
            </a:endParaRPr>
          </a:p>
          <a:p>
            <a:r>
              <a:rPr lang="nl-NL" u="none" strike="noStrike" dirty="0" err="1">
                <a:effectLst/>
                <a:latin typeface="Univers Condensed" panose="020B0506020202050204" pitchFamily="34" charset="0"/>
              </a:rPr>
              <a:t>Testing</a:t>
            </a:r>
            <a:endParaRPr lang="nl-NL" u="none" strike="noStrike" dirty="0">
              <a:effectLst/>
              <a:latin typeface="Univers Condensed" panose="020B050602020205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6F673762-8AF0-C74B-8B02-6DB511E08602}"/>
              </a:ext>
            </a:extLst>
          </p:cNvPr>
          <p:cNvSpPr/>
          <p:nvPr/>
        </p:nvSpPr>
        <p:spPr>
          <a:xfrm>
            <a:off x="5582757" y="1909651"/>
            <a:ext cx="19324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Realisatie </a:t>
            </a:r>
            <a:r>
              <a:rPr lang="nl-NL" u="none" strike="noStrike" dirty="0" err="1">
                <a:effectLst/>
                <a:latin typeface="Univers Condensed" panose="020B0506020202050204" pitchFamily="34" charset="0"/>
              </a:rPr>
              <a:t>rebranding</a:t>
            </a:r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 </a:t>
            </a:r>
            <a:r>
              <a:rPr lang="nl-NL" u="none" strike="noStrike" dirty="0" err="1">
                <a:effectLst/>
                <a:latin typeface="Univers Condensed" panose="020B0506020202050204" pitchFamily="34" charset="0"/>
              </a:rPr>
              <a:t>social</a:t>
            </a:r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 media-uitingen </a:t>
            </a:r>
          </a:p>
          <a:p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(3 stuks voor </a:t>
            </a:r>
          </a:p>
          <a:p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1 kanaal)</a:t>
            </a:r>
          </a:p>
          <a:p>
            <a:endParaRPr lang="nl-NL" u="none" strike="noStrike" dirty="0">
              <a:effectLst/>
              <a:latin typeface="Univers Condensed" panose="020B0506020202050204" pitchFamily="34" charset="0"/>
            </a:endParaRPr>
          </a:p>
          <a:p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Hierin laat je je visie zien en waarom het merk groen is.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B5E2442A-1774-9E47-A5E1-651C7DCEE811}"/>
              </a:ext>
            </a:extLst>
          </p:cNvPr>
          <p:cNvSpPr/>
          <p:nvPr/>
        </p:nvSpPr>
        <p:spPr>
          <a:xfrm>
            <a:off x="10128465" y="1909651"/>
            <a:ext cx="19466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De gemaakte vergroenings-</a:t>
            </a:r>
          </a:p>
          <a:p>
            <a:r>
              <a:rPr lang="nl-NL" u="none" strike="noStrike" dirty="0">
                <a:effectLst/>
                <a:latin typeface="Univers Condensed" panose="020B0506020202050204" pitchFamily="34" charset="0"/>
              </a:rPr>
              <a:t>campagne wordt op een professionele gepresenteerd.</a:t>
            </a:r>
          </a:p>
          <a:p>
            <a:endParaRPr lang="nl-NL" sz="2000" u="none" strike="noStrike" dirty="0">
              <a:effectLst/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096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810BACB-673F-7448-89F1-ADB9726BFF60}"/>
              </a:ext>
            </a:extLst>
          </p:cNvPr>
          <p:cNvSpPr/>
          <p:nvPr/>
        </p:nvSpPr>
        <p:spPr>
          <a:xfrm>
            <a:off x="8083696" y="-15766"/>
            <a:ext cx="410830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4FA3C34-7C21-2D4C-A84A-C35D0DC1D883}"/>
              </a:ext>
            </a:extLst>
          </p:cNvPr>
          <p:cNvSpPr txBox="1"/>
          <p:nvPr/>
        </p:nvSpPr>
        <p:spPr>
          <a:xfrm>
            <a:off x="8229600" y="150425"/>
            <a:ext cx="3831021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6"/>
                </a:solidFill>
                <a:latin typeface="Univers Condensed" panose="020B0506020202050204" pitchFamily="34" charset="0"/>
              </a:rPr>
              <a:t>Wat is de planning?</a:t>
            </a:r>
          </a:p>
          <a:p>
            <a:endParaRPr lang="nl-NL" b="1" dirty="0">
              <a:solidFill>
                <a:schemeClr val="accent6"/>
              </a:solidFill>
            </a:endParaRPr>
          </a:p>
          <a:p>
            <a:r>
              <a:rPr lang="nl-NL" b="1" dirty="0">
                <a:solidFill>
                  <a:schemeClr val="accent6"/>
                </a:solidFill>
              </a:rPr>
              <a:t>Week 1, 2:  </a:t>
            </a:r>
            <a:r>
              <a:rPr lang="nl-NL" dirty="0">
                <a:solidFill>
                  <a:schemeClr val="accent6"/>
                </a:solidFill>
              </a:rPr>
              <a:t>          </a:t>
            </a:r>
          </a:p>
          <a:p>
            <a:r>
              <a:rPr lang="nl-NL" dirty="0">
                <a:solidFill>
                  <a:schemeClr val="accent6"/>
                </a:solidFill>
              </a:rPr>
              <a:t>Onderzoek en analyse.</a:t>
            </a:r>
          </a:p>
          <a:p>
            <a:endParaRPr lang="nl-NL" dirty="0">
              <a:solidFill>
                <a:schemeClr val="accent6"/>
              </a:solidFill>
            </a:endParaRPr>
          </a:p>
          <a:p>
            <a:r>
              <a:rPr lang="nl-NL" b="1" dirty="0">
                <a:solidFill>
                  <a:schemeClr val="accent6"/>
                </a:solidFill>
              </a:rPr>
              <a:t>Week 3:</a:t>
            </a:r>
            <a:r>
              <a:rPr lang="nl-NL" dirty="0">
                <a:solidFill>
                  <a:schemeClr val="accent6"/>
                </a:solidFill>
              </a:rPr>
              <a:t>                </a:t>
            </a:r>
          </a:p>
          <a:p>
            <a:r>
              <a:rPr lang="nl-NL" dirty="0">
                <a:solidFill>
                  <a:schemeClr val="accent6"/>
                </a:solidFill>
              </a:rPr>
              <a:t>Tussentijdse presentatie van de gemaakte onderzoeken. </a:t>
            </a:r>
          </a:p>
          <a:p>
            <a:endParaRPr lang="nl-NL" b="1" dirty="0">
              <a:solidFill>
                <a:schemeClr val="accent6"/>
              </a:solidFill>
            </a:endParaRPr>
          </a:p>
          <a:p>
            <a:r>
              <a:rPr lang="nl-NL" b="1" dirty="0">
                <a:solidFill>
                  <a:schemeClr val="accent6"/>
                </a:solidFill>
              </a:rPr>
              <a:t>Week 4,5,6 en 7:</a:t>
            </a:r>
            <a:r>
              <a:rPr lang="nl-NL" dirty="0">
                <a:solidFill>
                  <a:schemeClr val="accent6"/>
                </a:solidFill>
              </a:rPr>
              <a:t> </a:t>
            </a:r>
          </a:p>
          <a:p>
            <a:r>
              <a:rPr lang="nl-NL" dirty="0">
                <a:solidFill>
                  <a:schemeClr val="accent6"/>
                </a:solidFill>
              </a:rPr>
              <a:t>Realisatie </a:t>
            </a:r>
            <a:r>
              <a:rPr lang="nl-NL" dirty="0" err="1">
                <a:solidFill>
                  <a:schemeClr val="accent6"/>
                </a:solidFill>
              </a:rPr>
              <a:t>rebranding</a:t>
            </a:r>
            <a:r>
              <a:rPr lang="nl-NL" dirty="0">
                <a:solidFill>
                  <a:schemeClr val="accent6"/>
                </a:solidFill>
              </a:rPr>
              <a:t> huisstijl.      </a:t>
            </a:r>
          </a:p>
          <a:p>
            <a:r>
              <a:rPr lang="nl-NL" dirty="0">
                <a:solidFill>
                  <a:schemeClr val="accent6"/>
                </a:solidFill>
              </a:rPr>
              <a:t>Realisatie </a:t>
            </a:r>
            <a:r>
              <a:rPr lang="nl-NL" dirty="0" err="1">
                <a:solidFill>
                  <a:schemeClr val="accent6"/>
                </a:solidFill>
              </a:rPr>
              <a:t>rebranding</a:t>
            </a:r>
            <a:r>
              <a:rPr lang="nl-NL" dirty="0">
                <a:solidFill>
                  <a:schemeClr val="accent6"/>
                </a:solidFill>
              </a:rPr>
              <a:t> </a:t>
            </a:r>
            <a:r>
              <a:rPr lang="nl-NL" dirty="0" err="1">
                <a:solidFill>
                  <a:schemeClr val="accent6"/>
                </a:solidFill>
              </a:rPr>
              <a:t>socials</a:t>
            </a:r>
            <a:endParaRPr lang="nl-NL" dirty="0">
              <a:solidFill>
                <a:schemeClr val="accent6"/>
              </a:solidFill>
            </a:endParaRPr>
          </a:p>
          <a:p>
            <a:r>
              <a:rPr lang="nl-NL" dirty="0">
                <a:solidFill>
                  <a:schemeClr val="accent6"/>
                </a:solidFill>
              </a:rPr>
              <a:t>Realisatie </a:t>
            </a:r>
            <a:r>
              <a:rPr lang="nl-NL" dirty="0" err="1">
                <a:solidFill>
                  <a:schemeClr val="accent6"/>
                </a:solidFill>
              </a:rPr>
              <a:t>wireframe</a:t>
            </a:r>
            <a:r>
              <a:rPr lang="nl-NL" dirty="0">
                <a:solidFill>
                  <a:schemeClr val="accent6"/>
                </a:solidFill>
              </a:rPr>
              <a:t>.</a:t>
            </a:r>
          </a:p>
          <a:p>
            <a:r>
              <a:rPr lang="nl-NL" dirty="0">
                <a:solidFill>
                  <a:schemeClr val="accent6"/>
                </a:solidFill>
              </a:rPr>
              <a:t>Realisatie </a:t>
            </a:r>
            <a:r>
              <a:rPr lang="nl-NL" dirty="0" err="1">
                <a:solidFill>
                  <a:schemeClr val="accent6"/>
                </a:solidFill>
              </a:rPr>
              <a:t>klikbaar</a:t>
            </a:r>
            <a:r>
              <a:rPr lang="nl-NL" dirty="0">
                <a:solidFill>
                  <a:schemeClr val="accent6"/>
                </a:solidFill>
              </a:rPr>
              <a:t> UX model.</a:t>
            </a:r>
          </a:p>
          <a:p>
            <a:endParaRPr lang="nl-NL" dirty="0">
              <a:solidFill>
                <a:schemeClr val="accent6"/>
              </a:solidFill>
            </a:endParaRPr>
          </a:p>
          <a:p>
            <a:r>
              <a:rPr lang="nl-NL" b="1" dirty="0">
                <a:solidFill>
                  <a:schemeClr val="accent6"/>
                </a:solidFill>
              </a:rPr>
              <a:t>Week 8:</a:t>
            </a:r>
            <a:r>
              <a:rPr lang="nl-NL" dirty="0">
                <a:solidFill>
                  <a:schemeClr val="accent6"/>
                </a:solidFill>
              </a:rPr>
              <a:t>              </a:t>
            </a:r>
          </a:p>
          <a:p>
            <a:r>
              <a:rPr lang="nl-NL" dirty="0">
                <a:solidFill>
                  <a:schemeClr val="accent6"/>
                </a:solidFill>
              </a:rPr>
              <a:t>Eindpresentatie</a:t>
            </a:r>
          </a:p>
          <a:p>
            <a:endParaRPr lang="nl-NL" dirty="0">
              <a:solidFill>
                <a:schemeClr val="accent6"/>
              </a:solidFill>
            </a:endParaRPr>
          </a:p>
          <a:p>
            <a:r>
              <a:rPr lang="nl-NL" b="1" dirty="0">
                <a:solidFill>
                  <a:schemeClr val="accent6"/>
                </a:solidFill>
              </a:rPr>
              <a:t>Week 9:</a:t>
            </a:r>
            <a:r>
              <a:rPr lang="nl-NL" dirty="0">
                <a:solidFill>
                  <a:schemeClr val="accent6"/>
                </a:solidFill>
              </a:rPr>
              <a:t>              </a:t>
            </a:r>
          </a:p>
          <a:p>
            <a:r>
              <a:rPr lang="nl-NL" dirty="0" err="1">
                <a:solidFill>
                  <a:schemeClr val="accent6"/>
                </a:solidFill>
              </a:rPr>
              <a:t>Herkaning</a:t>
            </a:r>
            <a:r>
              <a:rPr lang="nl-NL" dirty="0">
                <a:solidFill>
                  <a:schemeClr val="accent6"/>
                </a:solidFill>
              </a:rPr>
              <a:t> + project portfolio</a:t>
            </a:r>
          </a:p>
          <a:p>
            <a:endParaRPr lang="nl-NL" b="1" dirty="0">
              <a:solidFill>
                <a:schemeClr val="accent6"/>
              </a:solidFill>
            </a:endParaRPr>
          </a:p>
          <a:p>
            <a:r>
              <a:rPr lang="nl-NL" b="1" dirty="0">
                <a:solidFill>
                  <a:schemeClr val="accent6"/>
                </a:solidFill>
              </a:rPr>
              <a:t>Week 10:</a:t>
            </a:r>
            <a:r>
              <a:rPr lang="nl-NL" dirty="0">
                <a:solidFill>
                  <a:schemeClr val="accent6"/>
                </a:solidFill>
              </a:rPr>
              <a:t>             </a:t>
            </a:r>
          </a:p>
          <a:p>
            <a:r>
              <a:rPr lang="nl-NL" dirty="0">
                <a:solidFill>
                  <a:schemeClr val="accent6"/>
                </a:solidFill>
              </a:rPr>
              <a:t>Lesvrije week – Presentaties.</a:t>
            </a:r>
          </a:p>
        </p:txBody>
      </p:sp>
      <p:pic>
        <p:nvPicPr>
          <p:cNvPr id="15362" name="Picture 2" descr="Isometric planning schedule. by Oleksii Kolosov on Dribbble">
            <a:extLst>
              <a:ext uri="{FF2B5EF4-FFF2-40B4-BE49-F238E27FC236}">
                <a16:creationId xmlns:a16="http://schemas.microsoft.com/office/drawing/2014/main" id="{5FE07AB3-4EBE-114C-9079-9DCBEB473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306" y="15766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21860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4129</TotalTime>
  <Words>369</Words>
  <Application>Microsoft Macintosh PowerPoint</Application>
  <PresentationFormat>Breedbeeld</PresentationFormat>
  <Paragraphs>93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Univers Condensed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Frank Bijker</dc:creator>
  <cp:lastModifiedBy>Frank Bijker</cp:lastModifiedBy>
  <cp:revision>4</cp:revision>
  <dcterms:created xsi:type="dcterms:W3CDTF">2022-02-08T15:29:48Z</dcterms:created>
  <dcterms:modified xsi:type="dcterms:W3CDTF">2023-02-14T13:30:26Z</dcterms:modified>
</cp:coreProperties>
</file>