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67" r:id="rId2"/>
    <p:sldId id="368" r:id="rId3"/>
    <p:sldId id="290" r:id="rId4"/>
    <p:sldId id="377" r:id="rId5"/>
    <p:sldId id="372" r:id="rId6"/>
    <p:sldId id="369" r:id="rId7"/>
    <p:sldId id="378" r:id="rId8"/>
    <p:sldId id="379" r:id="rId9"/>
    <p:sldId id="370" r:id="rId10"/>
    <p:sldId id="380" r:id="rId11"/>
    <p:sldId id="381" r:id="rId12"/>
    <p:sldId id="371" r:id="rId13"/>
    <p:sldId id="382" r:id="rId14"/>
    <p:sldId id="383" r:id="rId15"/>
    <p:sldId id="384" r:id="rId16"/>
  </p:sldIdLst>
  <p:sldSz cx="24371300" cy="13716000"/>
  <p:notesSz cx="9144000" cy="6858000"/>
  <p:defaultTextStyle>
    <a:lvl1pPr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1pPr>
    <a:lvl2pPr indent="914216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2pPr>
    <a:lvl3pPr indent="1828433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3pPr>
    <a:lvl4pPr indent="2742651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4pPr>
    <a:lvl5pPr indent="3656867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5pPr>
    <a:lvl6pPr indent="4571086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6pPr>
    <a:lvl7pPr indent="5485303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7pPr>
    <a:lvl8pPr indent="6399519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8pPr>
    <a:lvl9pPr indent="7313737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landa Burger" initials="YB" lastIdx="31" clrIdx="0">
    <p:extLst>
      <p:ext uri="{19B8F6BF-5375-455C-9EA6-DF929625EA0E}">
        <p15:presenceInfo xmlns:p15="http://schemas.microsoft.com/office/powerpoint/2012/main" userId="S::y.burger@ma-web.nl::351e02dc-2a05-4a22-acb2-586d4efd4f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92"/>
    <a:srgbClr val="FFFFFF"/>
    <a:srgbClr val="FF2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6"/>
    <p:restoredTop sz="87324"/>
  </p:normalViewPr>
  <p:slideViewPr>
    <p:cSldViewPr snapToGrid="0" snapToObjects="1">
      <p:cViewPr varScale="1">
        <p:scale>
          <a:sx n="53" d="100"/>
          <a:sy n="53" d="100"/>
        </p:scale>
        <p:origin x="88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 noRot="1" noChangeAspect="1"/>
          </p:cNvSpPr>
          <p:nvPr>
            <p:ph type="sldImg"/>
          </p:nvPr>
        </p:nvSpPr>
        <p:spPr>
          <a:xfrm>
            <a:off x="2287588" y="514350"/>
            <a:ext cx="4568825" cy="257175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rot="16200000">
            <a:off x="22199868" y="666270"/>
            <a:ext cx="521209" cy="523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22215380" y="684405"/>
            <a:ext cx="490185" cy="487645"/>
          </a:xfrm>
          <a:prstGeom prst="rect">
            <a:avLst/>
          </a:prstGeom>
          <a:ln w="12700">
            <a:miter lim="400000"/>
          </a:ln>
        </p:spPr>
        <p:txBody>
          <a:bodyPr wrap="none" lIns="91421" tIns="91421" rIns="91421" bIns="91421" anchor="ctr">
            <a:sp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1pPr>
      <a:lvl2pPr indent="2286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2pPr>
      <a:lvl3pPr indent="4572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3pPr>
      <a:lvl4pPr indent="6858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4pPr>
      <a:lvl5pPr indent="9144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5pPr>
      <a:lvl6pPr indent="11430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6pPr>
      <a:lvl7pPr indent="13716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7pPr>
      <a:lvl8pPr indent="16002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8pPr>
      <a:lvl9pPr indent="18288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9pPr>
    </p:titleStyle>
    <p:bodyStyle>
      <a:lvl1pPr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1pPr>
      <a:lvl2pPr indent="914216"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2pPr>
      <a:lvl3pPr indent="1828433"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3pPr>
      <a:lvl4pPr indent="2742651"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4pPr>
      <a:lvl5pPr indent="3656867"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5pPr>
      <a:lvl6pPr marL="5180563" indent="-609478" defTabSz="1828433">
        <a:lnSpc>
          <a:spcPct val="90000"/>
        </a:lnSpc>
        <a:spcBef>
          <a:spcPts val="2000"/>
        </a:spcBef>
        <a:buSzPct val="100000"/>
        <a:buChar char="•"/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6pPr>
      <a:lvl7pPr marL="6094780" indent="-609478" defTabSz="1828433">
        <a:lnSpc>
          <a:spcPct val="90000"/>
        </a:lnSpc>
        <a:spcBef>
          <a:spcPts val="2000"/>
        </a:spcBef>
        <a:buSzPct val="100000"/>
        <a:buChar char="•"/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7pPr>
      <a:lvl8pPr marL="7008997" indent="-609478" defTabSz="1828433">
        <a:lnSpc>
          <a:spcPct val="90000"/>
        </a:lnSpc>
        <a:spcBef>
          <a:spcPts val="2000"/>
        </a:spcBef>
        <a:buSzPct val="100000"/>
        <a:buChar char="•"/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8pPr>
      <a:lvl9pPr marL="7923214" indent="-609478" defTabSz="1828433">
        <a:lnSpc>
          <a:spcPct val="90000"/>
        </a:lnSpc>
        <a:spcBef>
          <a:spcPts val="2000"/>
        </a:spcBef>
        <a:buSzPct val="100000"/>
        <a:buChar char="•"/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9pPr>
    </p:bodyStyle>
    <p:otherStyle>
      <a:lvl1pPr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1pPr>
      <a:lvl2pPr indent="2286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2pPr>
      <a:lvl3pPr indent="4572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3pPr>
      <a:lvl4pPr indent="6858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4pPr>
      <a:lvl5pPr indent="9144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5pPr>
      <a:lvl6pPr indent="11430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6pPr>
      <a:lvl7pPr indent="13716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7pPr>
      <a:lvl8pPr indent="16002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8pPr>
      <a:lvl9pPr indent="18288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79D992A6-2306-4535-0C60-54115C6F6C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24371300" cy="13716000"/>
          </a:xfrm>
          <a:prstGeom prst="rect">
            <a:avLst/>
          </a:prstGeom>
          <a:solidFill>
            <a:srgbClr val="FF2F92"/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5" name="Shape 15">
            <a:extLst>
              <a:ext uri="{FF2B5EF4-FFF2-40B4-BE49-F238E27FC236}">
                <a16:creationId xmlns:a16="http://schemas.microsoft.com/office/drawing/2014/main" id="{6717F7A9-078D-ED93-4444-B8ECEB198131}"/>
              </a:ext>
            </a:extLst>
          </p:cNvPr>
          <p:cNvSpPr/>
          <p:nvPr/>
        </p:nvSpPr>
        <p:spPr>
          <a:xfrm>
            <a:off x="3952126" y="3538970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  <a:uFillTx/>
              </a:defRPr>
            </a:pPr>
            <a:r>
              <a:rPr lang="en-US" sz="7200" b="1" dirty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ONDZ | Marketing | </a:t>
            </a:r>
            <a:r>
              <a:rPr lang="en-US" sz="7200" b="1" dirty="0" err="1">
                <a:solidFill>
                  <a:schemeClr val="bg2">
                    <a:lumMod val="10000"/>
                  </a:schemeClr>
                </a:solidFill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ARcade</a:t>
            </a:r>
            <a:r>
              <a:rPr lang="en-US" sz="7200" b="1" dirty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200" b="1" dirty="0" err="1">
                <a:solidFill>
                  <a:schemeClr val="bg2">
                    <a:lumMod val="10000"/>
                  </a:schemeClr>
                </a:solidFill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Glamify</a:t>
            </a:r>
            <a:endParaRPr lang="en-US" sz="7200" b="1" dirty="0">
              <a:solidFill>
                <a:schemeClr val="bg2">
                  <a:lumMod val="10000"/>
                </a:schemeClr>
              </a:solidFill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8EE40D63-6980-0550-E597-1C32467DAD47}"/>
              </a:ext>
            </a:extLst>
          </p:cNvPr>
          <p:cNvSpPr/>
          <p:nvPr/>
        </p:nvSpPr>
        <p:spPr>
          <a:xfrm>
            <a:off x="1209795" y="5558590"/>
            <a:ext cx="21461930" cy="2046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127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DOELGROEPONDERZOEK</a:t>
            </a:r>
            <a:endParaRPr lang="en-US" sz="12700" b="1" dirty="0">
              <a:solidFill>
                <a:schemeClr val="bg1"/>
              </a:solidFill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2ECDE52-3198-4A6A-EE13-61B061581477}"/>
              </a:ext>
            </a:extLst>
          </p:cNvPr>
          <p:cNvSpPr txBox="1"/>
          <p:nvPr/>
        </p:nvSpPr>
        <p:spPr>
          <a:xfrm>
            <a:off x="10371220" y="8424595"/>
            <a:ext cx="2322752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1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Jouw naam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A15C3F98-6640-9FD2-808F-4B9AFE3AAFE3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B4CD7B60-4FA8-AA37-752C-5DA12A17828D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10407E24-89A1-CE04-96A9-4E768A0018D4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033367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DE0DD932-7BB9-12AE-B16E-9D86BDD0F089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06268843-BC98-5C14-D49E-B82146E3FFCB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49A58A92-061D-7EFD-22C0-C21DF41B8C18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128221E-DDB7-10A4-DD26-B13ACA391237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59870B97-B49A-6BB9-32AA-648D99FD560B}"/>
              </a:ext>
            </a:extLst>
          </p:cNvPr>
          <p:cNvSpPr txBox="1"/>
          <p:nvPr/>
        </p:nvSpPr>
        <p:spPr>
          <a:xfrm>
            <a:off x="771750" y="3341634"/>
            <a:ext cx="10629513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Wat zijn de belangrijkste kenmerken die je over de doelgroep van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Whatsapp kunt vinden én zelf kunt vertellen </a:t>
            </a:r>
            <a:r>
              <a:rPr kumimoji="0" lang="nl-NL" sz="2800" b="1" i="1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(uit eigen ervaring)?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DD8AB93-4DA5-6A38-8E66-1DF69794A30B}"/>
              </a:ext>
            </a:extLst>
          </p:cNvPr>
          <p:cNvSpPr/>
          <p:nvPr/>
        </p:nvSpPr>
        <p:spPr>
          <a:xfrm>
            <a:off x="12970038" y="3492908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09452FD-3E46-4D9A-CF7D-800BE8FBC125}"/>
              </a:ext>
            </a:extLst>
          </p:cNvPr>
          <p:cNvSpPr/>
          <p:nvPr/>
        </p:nvSpPr>
        <p:spPr>
          <a:xfrm>
            <a:off x="18285589" y="3492908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D67DE3E-DBD0-24C7-F8CD-02B3F3364486}"/>
              </a:ext>
            </a:extLst>
          </p:cNvPr>
          <p:cNvSpPr/>
          <p:nvPr/>
        </p:nvSpPr>
        <p:spPr>
          <a:xfrm>
            <a:off x="12970038" y="8602320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6D94B78A-2939-8C55-4F93-6611BC6E33C7}"/>
              </a:ext>
            </a:extLst>
          </p:cNvPr>
          <p:cNvSpPr/>
          <p:nvPr/>
        </p:nvSpPr>
        <p:spPr>
          <a:xfrm>
            <a:off x="18285589" y="8602320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2" name="Shape 15">
            <a:extLst>
              <a:ext uri="{FF2B5EF4-FFF2-40B4-BE49-F238E27FC236}">
                <a16:creationId xmlns:a16="http://schemas.microsoft.com/office/drawing/2014/main" id="{26828560-AD75-ECAA-DE9E-0EC908E21AAE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GEMIDDELDE WHATSAPP GEBRUIKER</a:t>
            </a:r>
          </a:p>
        </p:txBody>
      </p:sp>
      <p:sp>
        <p:nvSpPr>
          <p:cNvPr id="13" name="Shape 15">
            <a:extLst>
              <a:ext uri="{FF2B5EF4-FFF2-40B4-BE49-F238E27FC236}">
                <a16:creationId xmlns:a16="http://schemas.microsoft.com/office/drawing/2014/main" id="{80211154-8161-9BF9-546A-5BE027FDC64E}"/>
              </a:ext>
            </a:extLst>
          </p:cNvPr>
          <p:cNvSpPr/>
          <p:nvPr/>
        </p:nvSpPr>
        <p:spPr>
          <a:xfrm>
            <a:off x="799852" y="2431928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KENMERKEN DOELGROEP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439EE9B-32C8-FC99-B26F-95EF8DB7E099}"/>
              </a:ext>
            </a:extLst>
          </p:cNvPr>
          <p:cNvSpPr txBox="1"/>
          <p:nvPr/>
        </p:nvSpPr>
        <p:spPr>
          <a:xfrm>
            <a:off x="14486022" y="5506977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E2AF2EB-1F29-28AC-CF0A-9458A958B36D}"/>
              </a:ext>
            </a:extLst>
          </p:cNvPr>
          <p:cNvSpPr txBox="1"/>
          <p:nvPr/>
        </p:nvSpPr>
        <p:spPr>
          <a:xfrm>
            <a:off x="19988925" y="5491567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8BF9F7-4B21-40A0-0529-92425E60C88D}"/>
              </a:ext>
            </a:extLst>
          </p:cNvPr>
          <p:cNvSpPr txBox="1"/>
          <p:nvPr/>
        </p:nvSpPr>
        <p:spPr>
          <a:xfrm>
            <a:off x="14579698" y="10592324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33BD781-2256-A2EA-AC94-A6B8DD010951}"/>
              </a:ext>
            </a:extLst>
          </p:cNvPr>
          <p:cNvSpPr txBox="1"/>
          <p:nvPr/>
        </p:nvSpPr>
        <p:spPr>
          <a:xfrm>
            <a:off x="20082601" y="10576914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CF8814E-C1EC-DE73-B9B9-E04DF99DEF74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761A98-E07C-C141-0923-858428760E3B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68C544-4681-4BC0-0625-8C018F8685BA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1" name="Shape 15">
            <a:extLst>
              <a:ext uri="{FF2B5EF4-FFF2-40B4-BE49-F238E27FC236}">
                <a16:creationId xmlns:a16="http://schemas.microsoft.com/office/drawing/2014/main" id="{AFAB6BE3-0CE6-5E12-4B51-972669EF17DC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WHATSAPP</a:t>
            </a:r>
            <a:endParaRPr lang="en-US" sz="44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1AFB7BEC-2C25-E001-C9BB-6EEAB3A51C10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3" name="Ovaal 22">
              <a:extLst>
                <a:ext uri="{FF2B5EF4-FFF2-40B4-BE49-F238E27FC236}">
                  <a16:creationId xmlns:a16="http://schemas.microsoft.com/office/drawing/2014/main" id="{E1A7890F-5FF5-70C5-15C8-4954BA234A09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4840675A-CCAE-735A-486E-DEC039A1AF88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09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529485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DE0DD932-7BB9-12AE-B16E-9D86BDD0F089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06268843-BC98-5C14-D49E-B82146E3FFCB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49A58A92-061D-7EFD-22C0-C21DF41B8C18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128221E-DDB7-10A4-DD26-B13ACA391237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59870B97-B49A-6BB9-32AA-648D99FD560B}"/>
              </a:ext>
            </a:extLst>
          </p:cNvPr>
          <p:cNvSpPr txBox="1"/>
          <p:nvPr/>
        </p:nvSpPr>
        <p:spPr>
          <a:xfrm>
            <a:off x="799852" y="3464744"/>
            <a:ext cx="683841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Wat is de USP volgens jou van Whatsapp?</a:t>
            </a:r>
          </a:p>
        </p:txBody>
      </p:sp>
      <p:sp>
        <p:nvSpPr>
          <p:cNvPr id="12" name="Shape 15">
            <a:extLst>
              <a:ext uri="{FF2B5EF4-FFF2-40B4-BE49-F238E27FC236}">
                <a16:creationId xmlns:a16="http://schemas.microsoft.com/office/drawing/2014/main" id="{26828560-AD75-ECAA-DE9E-0EC908E21AAE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CONCURRENTEN</a:t>
            </a:r>
          </a:p>
        </p:txBody>
      </p:sp>
      <p:sp>
        <p:nvSpPr>
          <p:cNvPr id="13" name="Shape 15">
            <a:extLst>
              <a:ext uri="{FF2B5EF4-FFF2-40B4-BE49-F238E27FC236}">
                <a16:creationId xmlns:a16="http://schemas.microsoft.com/office/drawing/2014/main" id="{80211154-8161-9BF9-546A-5BE027FDC64E}"/>
              </a:ext>
            </a:extLst>
          </p:cNvPr>
          <p:cNvSpPr/>
          <p:nvPr/>
        </p:nvSpPr>
        <p:spPr>
          <a:xfrm>
            <a:off x="799852" y="2431928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ONDERSCHEIDEND VERMOGEN PLATFORM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CF8814E-C1EC-DE73-B9B9-E04DF99DEF74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761A98-E07C-C141-0923-858428760E3B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68C544-4681-4BC0-0625-8C018F8685BA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32BED89-185E-A9D1-D760-A3E4201E5CE8}"/>
              </a:ext>
            </a:extLst>
          </p:cNvPr>
          <p:cNvSpPr txBox="1"/>
          <p:nvPr/>
        </p:nvSpPr>
        <p:spPr>
          <a:xfrm>
            <a:off x="13088720" y="3464744"/>
            <a:ext cx="753732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 is een concurrerend platform en waarom?</a:t>
            </a:r>
            <a:endParaRPr kumimoji="0" lang="nl-NL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60387463-6943-AF41-18AE-00654140280B}"/>
              </a:ext>
            </a:extLst>
          </p:cNvPr>
          <p:cNvSpPr/>
          <p:nvPr/>
        </p:nvSpPr>
        <p:spPr>
          <a:xfrm>
            <a:off x="13077826" y="7555832"/>
            <a:ext cx="1900990" cy="1708484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90834E0-7123-C4E1-0C68-2E7D03E3CF09}"/>
              </a:ext>
            </a:extLst>
          </p:cNvPr>
          <p:cNvSpPr txBox="1"/>
          <p:nvPr/>
        </p:nvSpPr>
        <p:spPr>
          <a:xfrm>
            <a:off x="15508205" y="8131302"/>
            <a:ext cx="353301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Link naar platform &gt;&gt;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E2BC08A-F33A-C384-93A1-AD3896E56668}"/>
              </a:ext>
            </a:extLst>
          </p:cNvPr>
          <p:cNvSpPr txBox="1"/>
          <p:nvPr/>
        </p:nvSpPr>
        <p:spPr>
          <a:xfrm>
            <a:off x="13409562" y="8192856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8" name="Shape 15">
            <a:extLst>
              <a:ext uri="{FF2B5EF4-FFF2-40B4-BE49-F238E27FC236}">
                <a16:creationId xmlns:a16="http://schemas.microsoft.com/office/drawing/2014/main" id="{F095BA44-036E-1046-F3D2-C1942AE3A609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WHATSAPP</a:t>
            </a:r>
            <a:endParaRPr lang="en-US" sz="44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A4ED33AB-AD4B-0F83-A7F9-940B708AFAD2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8D854FB3-E414-A81E-B186-A774C240800E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1412FE94-F668-87F6-DFE6-0B1621F28406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227741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TEAMS</a:t>
            </a:r>
            <a:endParaRPr lang="en-US" sz="44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/>
          <p:nvPr/>
        </p:nvSpPr>
        <p:spPr>
          <a:xfrm>
            <a:off x="799853" y="2410071"/>
            <a:ext cx="11173912" cy="52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FACTS &amp; FIGURES PLATFORM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430B142-C1C3-9659-AA77-0C787B1226E3}"/>
              </a:ext>
            </a:extLst>
          </p:cNvPr>
          <p:cNvCxnSpPr/>
          <p:nvPr/>
        </p:nvCxnSpPr>
        <p:spPr>
          <a:xfrm>
            <a:off x="12296275" y="2055363"/>
            <a:ext cx="0" cy="1180501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Shape 15">
            <a:extLst>
              <a:ext uri="{FF2B5EF4-FFF2-40B4-BE49-F238E27FC236}">
                <a16:creationId xmlns:a16="http://schemas.microsoft.com/office/drawing/2014/main" id="{ECC6EA30-CECB-928B-5A10-33BC872BE6A2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BELANGRIJKSTE KENMERKEN PLATFORM</a:t>
            </a:r>
          </a:p>
        </p:txBody>
      </p:sp>
      <p:sp>
        <p:nvSpPr>
          <p:cNvPr id="16" name="Shape 15">
            <a:extLst>
              <a:ext uri="{FF2B5EF4-FFF2-40B4-BE49-F238E27FC236}">
                <a16:creationId xmlns:a16="http://schemas.microsoft.com/office/drawing/2014/main" id="{1C0B0B53-6F3E-23B9-5FB4-D3950AE231CA}"/>
              </a:ext>
            </a:extLst>
          </p:cNvPr>
          <p:cNvSpPr/>
          <p:nvPr/>
        </p:nvSpPr>
        <p:spPr>
          <a:xfrm>
            <a:off x="13088719" y="3297993"/>
            <a:ext cx="10703980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Benoem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belangrijkste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kenmerken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van het platform: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45E311A-B703-0048-F681-117CBA81660F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258C649-4174-ACA0-C86C-DA856E32B363}"/>
              </a:ext>
            </a:extLst>
          </p:cNvPr>
          <p:cNvSpPr/>
          <p:nvPr/>
        </p:nvSpPr>
        <p:spPr>
          <a:xfrm>
            <a:off x="12618786" y="11941255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8144F93-5564-BE82-F848-EBD62937EBF8}"/>
              </a:ext>
            </a:extLst>
          </p:cNvPr>
          <p:cNvSpPr txBox="1"/>
          <p:nvPr/>
        </p:nvSpPr>
        <p:spPr>
          <a:xfrm>
            <a:off x="13003796" y="12002810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C0A8BD1-8CFA-F7D7-9D33-190972AD156F}"/>
              </a:ext>
            </a:extLst>
          </p:cNvPr>
          <p:cNvSpPr txBox="1"/>
          <p:nvPr/>
        </p:nvSpPr>
        <p:spPr>
          <a:xfrm>
            <a:off x="13003796" y="12437242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5" name="Shape 15">
            <a:extLst>
              <a:ext uri="{FF2B5EF4-FFF2-40B4-BE49-F238E27FC236}">
                <a16:creationId xmlns:a16="http://schemas.microsoft.com/office/drawing/2014/main" id="{34FD4145-D225-22ED-F691-3C3115143D7F}"/>
              </a:ext>
            </a:extLst>
          </p:cNvPr>
          <p:cNvSpPr/>
          <p:nvPr/>
        </p:nvSpPr>
        <p:spPr>
          <a:xfrm>
            <a:off x="799853" y="3297993"/>
            <a:ext cx="11275174" cy="6124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Aantal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wereldwijd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Aantal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Nederland: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Waarvan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actieve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Primair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platform: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Primaire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doelgroep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Gemiddelde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leeftijd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wat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segmenten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kun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je de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doelgroep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definieren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algn="l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die Teams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gebruikt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79DCB970-448A-C0FC-78DE-1CFFA6EB9304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89108373-AFE5-5592-382E-08845CDAC53E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05F25FF4-ADAB-D0FF-CF54-8A3FF9D9433A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11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550156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DE0DD932-7BB9-12AE-B16E-9D86BDD0F089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06268843-BC98-5C14-D49E-B82146E3FFCB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49A58A92-061D-7EFD-22C0-C21DF41B8C18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128221E-DDB7-10A4-DD26-B13ACA391237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59870B97-B49A-6BB9-32AA-648D99FD560B}"/>
              </a:ext>
            </a:extLst>
          </p:cNvPr>
          <p:cNvSpPr txBox="1"/>
          <p:nvPr/>
        </p:nvSpPr>
        <p:spPr>
          <a:xfrm>
            <a:off x="771750" y="3341634"/>
            <a:ext cx="10629513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Wat zijn de belangrijkste kenmerken die je over de doelgroep van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Teams kunt vinden én zelf kunt vertellen </a:t>
            </a:r>
            <a:r>
              <a:rPr kumimoji="0" lang="nl-NL" sz="2800" b="1" i="1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(uit eigen ervaring)?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DD8AB93-4DA5-6A38-8E66-1DF69794A30B}"/>
              </a:ext>
            </a:extLst>
          </p:cNvPr>
          <p:cNvSpPr/>
          <p:nvPr/>
        </p:nvSpPr>
        <p:spPr>
          <a:xfrm>
            <a:off x="12970038" y="3492908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09452FD-3E46-4D9A-CF7D-800BE8FBC125}"/>
              </a:ext>
            </a:extLst>
          </p:cNvPr>
          <p:cNvSpPr/>
          <p:nvPr/>
        </p:nvSpPr>
        <p:spPr>
          <a:xfrm>
            <a:off x="18285589" y="3492908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D67DE3E-DBD0-24C7-F8CD-02B3F3364486}"/>
              </a:ext>
            </a:extLst>
          </p:cNvPr>
          <p:cNvSpPr/>
          <p:nvPr/>
        </p:nvSpPr>
        <p:spPr>
          <a:xfrm>
            <a:off x="12970038" y="8602320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6D94B78A-2939-8C55-4F93-6611BC6E33C7}"/>
              </a:ext>
            </a:extLst>
          </p:cNvPr>
          <p:cNvSpPr/>
          <p:nvPr/>
        </p:nvSpPr>
        <p:spPr>
          <a:xfrm>
            <a:off x="18285589" y="8602320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2" name="Shape 15">
            <a:extLst>
              <a:ext uri="{FF2B5EF4-FFF2-40B4-BE49-F238E27FC236}">
                <a16:creationId xmlns:a16="http://schemas.microsoft.com/office/drawing/2014/main" id="{26828560-AD75-ECAA-DE9E-0EC908E21AAE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GEMIDDELDE TEAMS GEBRUIKER</a:t>
            </a:r>
          </a:p>
        </p:txBody>
      </p:sp>
      <p:sp>
        <p:nvSpPr>
          <p:cNvPr id="13" name="Shape 15">
            <a:extLst>
              <a:ext uri="{FF2B5EF4-FFF2-40B4-BE49-F238E27FC236}">
                <a16:creationId xmlns:a16="http://schemas.microsoft.com/office/drawing/2014/main" id="{80211154-8161-9BF9-546A-5BE027FDC64E}"/>
              </a:ext>
            </a:extLst>
          </p:cNvPr>
          <p:cNvSpPr/>
          <p:nvPr/>
        </p:nvSpPr>
        <p:spPr>
          <a:xfrm>
            <a:off x="799852" y="2431928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KENMERKEN DOELGROEP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439EE9B-32C8-FC99-B26F-95EF8DB7E099}"/>
              </a:ext>
            </a:extLst>
          </p:cNvPr>
          <p:cNvSpPr txBox="1"/>
          <p:nvPr/>
        </p:nvSpPr>
        <p:spPr>
          <a:xfrm>
            <a:off x="14486022" y="5506977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E2AF2EB-1F29-28AC-CF0A-9458A958B36D}"/>
              </a:ext>
            </a:extLst>
          </p:cNvPr>
          <p:cNvSpPr txBox="1"/>
          <p:nvPr/>
        </p:nvSpPr>
        <p:spPr>
          <a:xfrm>
            <a:off x="19988925" y="5491567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8BF9F7-4B21-40A0-0529-92425E60C88D}"/>
              </a:ext>
            </a:extLst>
          </p:cNvPr>
          <p:cNvSpPr txBox="1"/>
          <p:nvPr/>
        </p:nvSpPr>
        <p:spPr>
          <a:xfrm>
            <a:off x="14579698" y="10592324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33BD781-2256-A2EA-AC94-A6B8DD010951}"/>
              </a:ext>
            </a:extLst>
          </p:cNvPr>
          <p:cNvSpPr txBox="1"/>
          <p:nvPr/>
        </p:nvSpPr>
        <p:spPr>
          <a:xfrm>
            <a:off x="20082601" y="10576914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CF8814E-C1EC-DE73-B9B9-E04DF99DEF74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761A98-E07C-C141-0923-858428760E3B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68C544-4681-4BC0-0625-8C018F8685BA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5" name="Shape 15">
            <a:extLst>
              <a:ext uri="{FF2B5EF4-FFF2-40B4-BE49-F238E27FC236}">
                <a16:creationId xmlns:a16="http://schemas.microsoft.com/office/drawing/2014/main" id="{7D47F87A-6993-DD8E-FD9B-9F033F6B1F43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TEAMS</a:t>
            </a:r>
            <a:endParaRPr lang="en-US" sz="44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460143E2-7B06-6FC7-7D77-16F5EDA5EC26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3" name="Ovaal 22">
              <a:extLst>
                <a:ext uri="{FF2B5EF4-FFF2-40B4-BE49-F238E27FC236}">
                  <a16:creationId xmlns:a16="http://schemas.microsoft.com/office/drawing/2014/main" id="{FC635A19-47FE-EE8C-0382-EAA243F80C2B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B99A1E6A-A40E-0985-EFA0-A830C5EE8E94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12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458109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DE0DD932-7BB9-12AE-B16E-9D86BDD0F089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06268843-BC98-5C14-D49E-B82146E3FFCB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49A58A92-061D-7EFD-22C0-C21DF41B8C18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128221E-DDB7-10A4-DD26-B13ACA391237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59870B97-B49A-6BB9-32AA-648D99FD560B}"/>
              </a:ext>
            </a:extLst>
          </p:cNvPr>
          <p:cNvSpPr txBox="1"/>
          <p:nvPr/>
        </p:nvSpPr>
        <p:spPr>
          <a:xfrm>
            <a:off x="799852" y="3464744"/>
            <a:ext cx="6245299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Wat is de USP volgens jou van Teams?</a:t>
            </a:r>
          </a:p>
        </p:txBody>
      </p:sp>
      <p:sp>
        <p:nvSpPr>
          <p:cNvPr id="12" name="Shape 15">
            <a:extLst>
              <a:ext uri="{FF2B5EF4-FFF2-40B4-BE49-F238E27FC236}">
                <a16:creationId xmlns:a16="http://schemas.microsoft.com/office/drawing/2014/main" id="{26828560-AD75-ECAA-DE9E-0EC908E21AAE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CONCURRENTEN</a:t>
            </a:r>
          </a:p>
        </p:txBody>
      </p:sp>
      <p:sp>
        <p:nvSpPr>
          <p:cNvPr id="13" name="Shape 15">
            <a:extLst>
              <a:ext uri="{FF2B5EF4-FFF2-40B4-BE49-F238E27FC236}">
                <a16:creationId xmlns:a16="http://schemas.microsoft.com/office/drawing/2014/main" id="{80211154-8161-9BF9-546A-5BE027FDC64E}"/>
              </a:ext>
            </a:extLst>
          </p:cNvPr>
          <p:cNvSpPr/>
          <p:nvPr/>
        </p:nvSpPr>
        <p:spPr>
          <a:xfrm>
            <a:off x="799852" y="2431928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ONDERSCHEIDEND VERMOGEN PLATFORM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CF8814E-C1EC-DE73-B9B9-E04DF99DEF74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761A98-E07C-C141-0923-858428760E3B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68C544-4681-4BC0-0625-8C018F8685BA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32BED89-185E-A9D1-D760-A3E4201E5CE8}"/>
              </a:ext>
            </a:extLst>
          </p:cNvPr>
          <p:cNvSpPr txBox="1"/>
          <p:nvPr/>
        </p:nvSpPr>
        <p:spPr>
          <a:xfrm>
            <a:off x="13088720" y="3464744"/>
            <a:ext cx="753732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 is een concurrerend platform en waarom?</a:t>
            </a:r>
            <a:endParaRPr kumimoji="0" lang="nl-NL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60387463-6943-AF41-18AE-00654140280B}"/>
              </a:ext>
            </a:extLst>
          </p:cNvPr>
          <p:cNvSpPr/>
          <p:nvPr/>
        </p:nvSpPr>
        <p:spPr>
          <a:xfrm>
            <a:off x="13077826" y="7555832"/>
            <a:ext cx="1900990" cy="1708484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90834E0-7123-C4E1-0C68-2E7D03E3CF09}"/>
              </a:ext>
            </a:extLst>
          </p:cNvPr>
          <p:cNvSpPr txBox="1"/>
          <p:nvPr/>
        </p:nvSpPr>
        <p:spPr>
          <a:xfrm>
            <a:off x="15508205" y="8131302"/>
            <a:ext cx="353301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Link naar platform &gt;&gt;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E2BC08A-F33A-C384-93A1-AD3896E56668}"/>
              </a:ext>
            </a:extLst>
          </p:cNvPr>
          <p:cNvSpPr txBox="1"/>
          <p:nvPr/>
        </p:nvSpPr>
        <p:spPr>
          <a:xfrm>
            <a:off x="13409562" y="8192856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5" name="Shape 15">
            <a:extLst>
              <a:ext uri="{FF2B5EF4-FFF2-40B4-BE49-F238E27FC236}">
                <a16:creationId xmlns:a16="http://schemas.microsoft.com/office/drawing/2014/main" id="{7C598261-7CA5-F895-D49C-74422499CAAE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TEAMS</a:t>
            </a:r>
            <a:endParaRPr lang="en-US" sz="44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64C1B099-3D83-FD9D-13C9-8AAABDCBD5A7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AC6656FD-19F9-06BA-6E23-10FB4604BAD2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28712FCC-CBD0-3F64-0283-C3FE3EB65605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13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52685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79D992A6-2306-4535-0C60-54115C6F6C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24371300" cy="13716000"/>
          </a:xfrm>
          <a:prstGeom prst="rect">
            <a:avLst/>
          </a:prstGeom>
          <a:solidFill>
            <a:srgbClr val="FF2F92"/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A15C3F98-6640-9FD2-808F-4B9AFE3AAFE3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B4CD7B60-4FA8-AA37-752C-5DA12A17828D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10407E24-89A1-CE04-96A9-4E768A0018D4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5592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DFC9A940-1EDA-4949-7C92-6510E97649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24371300" cy="137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6" name="Tekstvak 5">
            <a:extLst>
              <a:ext uri="{FF2B5EF4-FFF2-40B4-BE49-F238E27FC236}">
                <a16:creationId xmlns:a16="http://schemas.microsoft.com/office/drawing/2014/main" id="{ADB06C0D-EAD8-0EC6-B1D6-407C3711F733}"/>
              </a:ext>
            </a:extLst>
          </p:cNvPr>
          <p:cNvSpPr txBox="1"/>
          <p:nvPr/>
        </p:nvSpPr>
        <p:spPr>
          <a:xfrm>
            <a:off x="2806480" y="2467253"/>
            <a:ext cx="18758340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 dit 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werkdocument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om 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jouw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onderzoek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te maken voor het </a:t>
            </a:r>
            <a:r>
              <a:rPr kumimoji="0" lang="nl-NL" sz="3600" b="1" i="0" u="none" strike="noStrike" cap="none" spc="0" normalizeH="0" baseline="0" dirty="0" err="1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Glamify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project.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In dit document vind je alle vereisten voor je onderzoek wat er van jou verwacht wordt om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een goed resultaat te behalen. Informatie toevoegen mag altijd.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B4E6B10-7006-30E2-15A2-491CFB7E347D}"/>
              </a:ext>
            </a:extLst>
          </p:cNvPr>
          <p:cNvSpPr txBox="1"/>
          <p:nvPr/>
        </p:nvSpPr>
        <p:spPr>
          <a:xfrm>
            <a:off x="2806480" y="1501914"/>
            <a:ext cx="7622279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4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DEZE WERKPRESENTATIE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2F6A056-CAF2-FE09-5B2B-A5A5A8DFFD49}"/>
              </a:ext>
            </a:extLst>
          </p:cNvPr>
          <p:cNvSpPr txBox="1"/>
          <p:nvPr/>
        </p:nvSpPr>
        <p:spPr>
          <a:xfrm>
            <a:off x="2806480" y="5360042"/>
            <a:ext cx="9712595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4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JOUW ONDERZOEKSOPDRACHT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1626453-CDD5-5F75-7664-A74B15E0C02C}"/>
              </a:ext>
            </a:extLst>
          </p:cNvPr>
          <p:cNvSpPr txBox="1"/>
          <p:nvPr/>
        </p:nvSpPr>
        <p:spPr>
          <a:xfrm>
            <a:off x="2806479" y="6238711"/>
            <a:ext cx="16708100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Maak jouw onderzoek in exact deze volgorde en benaming zoals in dit document.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Dan blijft het overzicht bewaard.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Je voegt de twee andere onderzoeken </a:t>
            </a:r>
            <a:r>
              <a:rPr lang="nl-NL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er later aan toe en levert één PDF in op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vrijdag 29 maart om uiterlijk 23:59 uur.</a:t>
            </a:r>
            <a:endParaRPr kumimoji="0" lang="nl-NL" sz="3600" b="1" i="0" u="none" strike="noStrike" cap="none" spc="0" normalizeH="0" baseline="0" dirty="0">
              <a:ln>
                <a:noFill/>
              </a:ln>
              <a:solidFill>
                <a:srgbClr val="FF2F92"/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343928F-EE1A-3629-8995-A4B3E2156143}"/>
              </a:ext>
            </a:extLst>
          </p:cNvPr>
          <p:cNvSpPr txBox="1"/>
          <p:nvPr/>
        </p:nvSpPr>
        <p:spPr>
          <a:xfrm>
            <a:off x="2806479" y="9435270"/>
            <a:ext cx="635430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4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JOUW VORMGEVING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ACDC742-243E-165C-8C9E-D1724A115F8F}"/>
              </a:ext>
            </a:extLst>
          </p:cNvPr>
          <p:cNvSpPr txBox="1"/>
          <p:nvPr/>
        </p:nvSpPr>
        <p:spPr>
          <a:xfrm>
            <a:off x="2806479" y="10449500"/>
            <a:ext cx="18492242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Je hoeft de vormgeving van dit werkdocument niet aan te houden.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 bent vormgever: </a:t>
            </a:r>
            <a:r>
              <a:rPr lang="nl-NL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leef je uit op een eigen vormgeving</a:t>
            </a:r>
            <a:r>
              <a:rPr lang="nl-N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zolang het maar goed leesbaar en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overzichtelijk is.</a:t>
            </a:r>
            <a:endParaRPr kumimoji="0" lang="nl-NL" sz="3600" b="1" i="0" u="none" strike="noStrike" cap="none" spc="0" normalizeH="0" baseline="0" dirty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B7121F9F-538A-9656-EDF4-29BD9F51D8BF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8D000DC2-E7B8-A214-F295-5B7C19114089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7173F585-6E04-C7E7-B5BB-64C58660DD18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01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1687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LINKEDIN</a:t>
            </a:r>
            <a:endParaRPr lang="en-US" sz="72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/>
          <p:nvPr/>
        </p:nvSpPr>
        <p:spPr>
          <a:xfrm>
            <a:off x="799853" y="2410071"/>
            <a:ext cx="11173912" cy="52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FACTS &amp; FIGURES PLATFORM</a:t>
            </a:r>
          </a:p>
        </p:txBody>
      </p:sp>
      <p:sp>
        <p:nvSpPr>
          <p:cNvPr id="12" name="Shape 15">
            <a:extLst>
              <a:ext uri="{FF2B5EF4-FFF2-40B4-BE49-F238E27FC236}">
                <a16:creationId xmlns:a16="http://schemas.microsoft.com/office/drawing/2014/main" id="{87522331-26EA-289A-33C4-E7A599551F05}"/>
              </a:ext>
            </a:extLst>
          </p:cNvPr>
          <p:cNvSpPr/>
          <p:nvPr/>
        </p:nvSpPr>
        <p:spPr>
          <a:xfrm>
            <a:off x="799853" y="3297993"/>
            <a:ext cx="11275174" cy="6124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Aantal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wereldwijd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Aantal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Nederland: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Waarvan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actieve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Primair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platform: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Primaire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doelgroep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Gemiddelde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leeftijd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wat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segmenten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kun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je de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doelgroep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definieren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algn="l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Linkedin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gebruikt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430B142-C1C3-9659-AA77-0C787B1226E3}"/>
              </a:ext>
            </a:extLst>
          </p:cNvPr>
          <p:cNvCxnSpPr/>
          <p:nvPr/>
        </p:nvCxnSpPr>
        <p:spPr>
          <a:xfrm>
            <a:off x="12296275" y="2055363"/>
            <a:ext cx="0" cy="1180501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Shape 15">
            <a:extLst>
              <a:ext uri="{FF2B5EF4-FFF2-40B4-BE49-F238E27FC236}">
                <a16:creationId xmlns:a16="http://schemas.microsoft.com/office/drawing/2014/main" id="{ECC6EA30-CECB-928B-5A10-33BC872BE6A2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BELANGRIJKSTE KENMERKEN PLATFORM</a:t>
            </a:r>
          </a:p>
        </p:txBody>
      </p:sp>
      <p:sp>
        <p:nvSpPr>
          <p:cNvPr id="16" name="Shape 15">
            <a:extLst>
              <a:ext uri="{FF2B5EF4-FFF2-40B4-BE49-F238E27FC236}">
                <a16:creationId xmlns:a16="http://schemas.microsoft.com/office/drawing/2014/main" id="{1C0B0B53-6F3E-23B9-5FB4-D3950AE231CA}"/>
              </a:ext>
            </a:extLst>
          </p:cNvPr>
          <p:cNvSpPr/>
          <p:nvPr/>
        </p:nvSpPr>
        <p:spPr>
          <a:xfrm>
            <a:off x="13088719" y="3297993"/>
            <a:ext cx="10703980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Benoem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belangrijkste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kenmerken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van het platform: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45E311A-B703-0048-F681-117CBA81660F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258C649-4174-ACA0-C86C-DA856E32B363}"/>
              </a:ext>
            </a:extLst>
          </p:cNvPr>
          <p:cNvSpPr/>
          <p:nvPr/>
        </p:nvSpPr>
        <p:spPr>
          <a:xfrm>
            <a:off x="12618786" y="11941255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8144F93-5564-BE82-F848-EBD62937EBF8}"/>
              </a:ext>
            </a:extLst>
          </p:cNvPr>
          <p:cNvSpPr txBox="1"/>
          <p:nvPr/>
        </p:nvSpPr>
        <p:spPr>
          <a:xfrm>
            <a:off x="13003796" y="12002810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C0A8BD1-8CFA-F7D7-9D33-190972AD156F}"/>
              </a:ext>
            </a:extLst>
          </p:cNvPr>
          <p:cNvSpPr txBox="1"/>
          <p:nvPr/>
        </p:nvSpPr>
        <p:spPr>
          <a:xfrm>
            <a:off x="13003796" y="12437242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8CFD75D-815F-BA2E-EC31-B8309D44E8E8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E093223-160C-3652-5027-51282FB6B2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C0A37EC-9229-EC2C-F9D4-EA75A8950317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02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492049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DE0DD932-7BB9-12AE-B16E-9D86BDD0F089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06268843-BC98-5C14-D49E-B82146E3FFCB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49A58A92-061D-7EFD-22C0-C21DF41B8C18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5" name="Shape 15">
            <a:extLst>
              <a:ext uri="{FF2B5EF4-FFF2-40B4-BE49-F238E27FC236}">
                <a16:creationId xmlns:a16="http://schemas.microsoft.com/office/drawing/2014/main" id="{A8E0612B-EB69-8904-5C0D-BE1E70C1DD8C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LINKEDIN</a:t>
            </a:r>
            <a:endParaRPr lang="en-US" sz="72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128221E-DDB7-10A4-DD26-B13ACA391237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59870B97-B49A-6BB9-32AA-648D99FD560B}"/>
              </a:ext>
            </a:extLst>
          </p:cNvPr>
          <p:cNvSpPr txBox="1"/>
          <p:nvPr/>
        </p:nvSpPr>
        <p:spPr>
          <a:xfrm>
            <a:off x="771750" y="3341634"/>
            <a:ext cx="10629513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Wat zijn de belangrijkste kenmerken die je over de doelgroep van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Linkedin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kunt vinden én zelf kunt vertellen </a:t>
            </a:r>
            <a:r>
              <a:rPr kumimoji="0" lang="nl-NL" sz="2800" b="1" i="1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(uit eigen ervaring)?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DD8AB93-4DA5-6A38-8E66-1DF69794A30B}"/>
              </a:ext>
            </a:extLst>
          </p:cNvPr>
          <p:cNvSpPr/>
          <p:nvPr/>
        </p:nvSpPr>
        <p:spPr>
          <a:xfrm>
            <a:off x="12970038" y="3492908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09452FD-3E46-4D9A-CF7D-800BE8FBC125}"/>
              </a:ext>
            </a:extLst>
          </p:cNvPr>
          <p:cNvSpPr/>
          <p:nvPr/>
        </p:nvSpPr>
        <p:spPr>
          <a:xfrm>
            <a:off x="18285589" y="3492908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D67DE3E-DBD0-24C7-F8CD-02B3F3364486}"/>
              </a:ext>
            </a:extLst>
          </p:cNvPr>
          <p:cNvSpPr/>
          <p:nvPr/>
        </p:nvSpPr>
        <p:spPr>
          <a:xfrm>
            <a:off x="12970038" y="8602320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6D94B78A-2939-8C55-4F93-6611BC6E33C7}"/>
              </a:ext>
            </a:extLst>
          </p:cNvPr>
          <p:cNvSpPr/>
          <p:nvPr/>
        </p:nvSpPr>
        <p:spPr>
          <a:xfrm>
            <a:off x="18285589" y="8602320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2" name="Shape 15">
            <a:extLst>
              <a:ext uri="{FF2B5EF4-FFF2-40B4-BE49-F238E27FC236}">
                <a16:creationId xmlns:a16="http://schemas.microsoft.com/office/drawing/2014/main" id="{26828560-AD75-ECAA-DE9E-0EC908E21AAE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GEMIDDELDE LINKEDIN GEBRUIKER</a:t>
            </a:r>
          </a:p>
        </p:txBody>
      </p:sp>
      <p:sp>
        <p:nvSpPr>
          <p:cNvPr id="13" name="Shape 15">
            <a:extLst>
              <a:ext uri="{FF2B5EF4-FFF2-40B4-BE49-F238E27FC236}">
                <a16:creationId xmlns:a16="http://schemas.microsoft.com/office/drawing/2014/main" id="{80211154-8161-9BF9-546A-5BE027FDC64E}"/>
              </a:ext>
            </a:extLst>
          </p:cNvPr>
          <p:cNvSpPr/>
          <p:nvPr/>
        </p:nvSpPr>
        <p:spPr>
          <a:xfrm>
            <a:off x="799852" y="2431928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KENMERKEN DOELGROEP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439EE9B-32C8-FC99-B26F-95EF8DB7E099}"/>
              </a:ext>
            </a:extLst>
          </p:cNvPr>
          <p:cNvSpPr txBox="1"/>
          <p:nvPr/>
        </p:nvSpPr>
        <p:spPr>
          <a:xfrm>
            <a:off x="14486022" y="5506977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E2AF2EB-1F29-28AC-CF0A-9458A958B36D}"/>
              </a:ext>
            </a:extLst>
          </p:cNvPr>
          <p:cNvSpPr txBox="1"/>
          <p:nvPr/>
        </p:nvSpPr>
        <p:spPr>
          <a:xfrm>
            <a:off x="19988925" y="5491567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8BF9F7-4B21-40A0-0529-92425E60C88D}"/>
              </a:ext>
            </a:extLst>
          </p:cNvPr>
          <p:cNvSpPr txBox="1"/>
          <p:nvPr/>
        </p:nvSpPr>
        <p:spPr>
          <a:xfrm>
            <a:off x="14579698" y="10592324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33BD781-2256-A2EA-AC94-A6B8DD010951}"/>
              </a:ext>
            </a:extLst>
          </p:cNvPr>
          <p:cNvSpPr txBox="1"/>
          <p:nvPr/>
        </p:nvSpPr>
        <p:spPr>
          <a:xfrm>
            <a:off x="20082601" y="10576914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CF8814E-C1EC-DE73-B9B9-E04DF99DEF74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761A98-E07C-C141-0923-858428760E3B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68C544-4681-4BC0-0625-8C018F8685BA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grpSp>
        <p:nvGrpSpPr>
          <p:cNvPr id="21" name="Groep 20">
            <a:extLst>
              <a:ext uri="{FF2B5EF4-FFF2-40B4-BE49-F238E27FC236}">
                <a16:creationId xmlns:a16="http://schemas.microsoft.com/office/drawing/2014/main" id="{1832F649-0F21-6502-7F29-124781418E16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714C0605-B082-59A2-81A6-F2F13736A629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5287B668-3CF9-0425-4113-29441565CA3E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03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82214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DE0DD932-7BB9-12AE-B16E-9D86BDD0F089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06268843-BC98-5C14-D49E-B82146E3FFCB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49A58A92-061D-7EFD-22C0-C21DF41B8C18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5" name="Shape 15">
            <a:extLst>
              <a:ext uri="{FF2B5EF4-FFF2-40B4-BE49-F238E27FC236}">
                <a16:creationId xmlns:a16="http://schemas.microsoft.com/office/drawing/2014/main" id="{A8E0612B-EB69-8904-5C0D-BE1E70C1DD8C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LINKEDIN</a:t>
            </a:r>
            <a:endParaRPr lang="en-US" sz="72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128221E-DDB7-10A4-DD26-B13ACA391237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59870B97-B49A-6BB9-32AA-648D99FD560B}"/>
              </a:ext>
            </a:extLst>
          </p:cNvPr>
          <p:cNvSpPr txBox="1"/>
          <p:nvPr/>
        </p:nvSpPr>
        <p:spPr>
          <a:xfrm>
            <a:off x="799852" y="3464744"/>
            <a:ext cx="655788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Wat is de USP volgens jou van </a:t>
            </a:r>
            <a:r>
              <a:rPr kumimoji="0" lang="nl-NL" sz="2800" b="1" i="0" u="none" strike="noStrike" cap="none" spc="0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Linkedin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?</a:t>
            </a:r>
          </a:p>
        </p:txBody>
      </p:sp>
      <p:sp>
        <p:nvSpPr>
          <p:cNvPr id="12" name="Shape 15">
            <a:extLst>
              <a:ext uri="{FF2B5EF4-FFF2-40B4-BE49-F238E27FC236}">
                <a16:creationId xmlns:a16="http://schemas.microsoft.com/office/drawing/2014/main" id="{26828560-AD75-ECAA-DE9E-0EC908E21AAE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CONCURRENTEN</a:t>
            </a:r>
          </a:p>
        </p:txBody>
      </p:sp>
      <p:sp>
        <p:nvSpPr>
          <p:cNvPr id="13" name="Shape 15">
            <a:extLst>
              <a:ext uri="{FF2B5EF4-FFF2-40B4-BE49-F238E27FC236}">
                <a16:creationId xmlns:a16="http://schemas.microsoft.com/office/drawing/2014/main" id="{80211154-8161-9BF9-546A-5BE027FDC64E}"/>
              </a:ext>
            </a:extLst>
          </p:cNvPr>
          <p:cNvSpPr/>
          <p:nvPr/>
        </p:nvSpPr>
        <p:spPr>
          <a:xfrm>
            <a:off x="799852" y="2431928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ONDERSCHEIDEND VERMOGEN PLATFORM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CF8814E-C1EC-DE73-B9B9-E04DF99DEF74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761A98-E07C-C141-0923-858428760E3B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68C544-4681-4BC0-0625-8C018F8685BA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32BED89-185E-A9D1-D760-A3E4201E5CE8}"/>
              </a:ext>
            </a:extLst>
          </p:cNvPr>
          <p:cNvSpPr txBox="1"/>
          <p:nvPr/>
        </p:nvSpPr>
        <p:spPr>
          <a:xfrm>
            <a:off x="13088720" y="3464744"/>
            <a:ext cx="753732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 is een concurrerend platform en waarom?</a:t>
            </a:r>
            <a:endParaRPr kumimoji="0" lang="nl-NL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60387463-6943-AF41-18AE-00654140280B}"/>
              </a:ext>
            </a:extLst>
          </p:cNvPr>
          <p:cNvSpPr/>
          <p:nvPr/>
        </p:nvSpPr>
        <p:spPr>
          <a:xfrm>
            <a:off x="13077826" y="7555832"/>
            <a:ext cx="1900990" cy="1708484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90834E0-7123-C4E1-0C68-2E7D03E3CF09}"/>
              </a:ext>
            </a:extLst>
          </p:cNvPr>
          <p:cNvSpPr txBox="1"/>
          <p:nvPr/>
        </p:nvSpPr>
        <p:spPr>
          <a:xfrm>
            <a:off x="15508205" y="8131302"/>
            <a:ext cx="353301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Link naar platform &gt;&gt;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E2BC08A-F33A-C384-93A1-AD3896E56668}"/>
              </a:ext>
            </a:extLst>
          </p:cNvPr>
          <p:cNvSpPr txBox="1"/>
          <p:nvPr/>
        </p:nvSpPr>
        <p:spPr>
          <a:xfrm>
            <a:off x="13409562" y="8192856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8413E510-806F-24E2-5BF1-9717F29FCB19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8" name="Ovaal 27">
              <a:extLst>
                <a:ext uri="{FF2B5EF4-FFF2-40B4-BE49-F238E27FC236}">
                  <a16:creationId xmlns:a16="http://schemas.microsoft.com/office/drawing/2014/main" id="{AD51186A-47C7-B7A3-1C16-202C43F6E4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3F598F40-2B01-0F42-671C-FDE2221415EF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04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72717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 </a:t>
            </a:r>
            <a:r>
              <a:rPr lang="en-US" sz="44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en-US" sz="4400" b="1" dirty="0" err="1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voorheen</a:t>
            </a:r>
            <a:r>
              <a:rPr lang="en-US" sz="44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Twitter)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/>
          <p:nvPr/>
        </p:nvSpPr>
        <p:spPr>
          <a:xfrm>
            <a:off x="799853" y="2410071"/>
            <a:ext cx="11173912" cy="52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FACTS &amp; FIGURES PLATFORM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430B142-C1C3-9659-AA77-0C787B1226E3}"/>
              </a:ext>
            </a:extLst>
          </p:cNvPr>
          <p:cNvCxnSpPr/>
          <p:nvPr/>
        </p:nvCxnSpPr>
        <p:spPr>
          <a:xfrm>
            <a:off x="12296275" y="2055363"/>
            <a:ext cx="0" cy="1180501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Shape 15">
            <a:extLst>
              <a:ext uri="{FF2B5EF4-FFF2-40B4-BE49-F238E27FC236}">
                <a16:creationId xmlns:a16="http://schemas.microsoft.com/office/drawing/2014/main" id="{ECC6EA30-CECB-928B-5A10-33BC872BE6A2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BELANGRIJKSTE KENMERKEN PLATFORM</a:t>
            </a:r>
          </a:p>
        </p:txBody>
      </p:sp>
      <p:sp>
        <p:nvSpPr>
          <p:cNvPr id="16" name="Shape 15">
            <a:extLst>
              <a:ext uri="{FF2B5EF4-FFF2-40B4-BE49-F238E27FC236}">
                <a16:creationId xmlns:a16="http://schemas.microsoft.com/office/drawing/2014/main" id="{1C0B0B53-6F3E-23B9-5FB4-D3950AE231CA}"/>
              </a:ext>
            </a:extLst>
          </p:cNvPr>
          <p:cNvSpPr/>
          <p:nvPr/>
        </p:nvSpPr>
        <p:spPr>
          <a:xfrm>
            <a:off x="13088719" y="3297993"/>
            <a:ext cx="10703980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Benoem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belangrijkste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kenmerken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van het platform: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45E311A-B703-0048-F681-117CBA81660F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258C649-4174-ACA0-C86C-DA856E32B363}"/>
              </a:ext>
            </a:extLst>
          </p:cNvPr>
          <p:cNvSpPr/>
          <p:nvPr/>
        </p:nvSpPr>
        <p:spPr>
          <a:xfrm>
            <a:off x="12618786" y="11941255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8144F93-5564-BE82-F848-EBD62937EBF8}"/>
              </a:ext>
            </a:extLst>
          </p:cNvPr>
          <p:cNvSpPr txBox="1"/>
          <p:nvPr/>
        </p:nvSpPr>
        <p:spPr>
          <a:xfrm>
            <a:off x="13003796" y="12002810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C0A8BD1-8CFA-F7D7-9D33-190972AD156F}"/>
              </a:ext>
            </a:extLst>
          </p:cNvPr>
          <p:cNvSpPr txBox="1"/>
          <p:nvPr/>
        </p:nvSpPr>
        <p:spPr>
          <a:xfrm>
            <a:off x="13003796" y="12437242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5" name="Shape 15">
            <a:extLst>
              <a:ext uri="{FF2B5EF4-FFF2-40B4-BE49-F238E27FC236}">
                <a16:creationId xmlns:a16="http://schemas.microsoft.com/office/drawing/2014/main" id="{1D8FA3BC-4F34-1013-7F88-8CD05265AB83}"/>
              </a:ext>
            </a:extLst>
          </p:cNvPr>
          <p:cNvSpPr/>
          <p:nvPr/>
        </p:nvSpPr>
        <p:spPr>
          <a:xfrm>
            <a:off x="799853" y="3297993"/>
            <a:ext cx="11275174" cy="6124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Aantal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wereldwijd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Aantal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Nederland: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Waarvan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actieve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Primair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platform: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Primaire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doelgroep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Gemiddelde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leeftijd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wat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segmenten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kun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je de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doelgroep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definieren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algn="l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die X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gebruikt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A3F34699-EE04-1EE2-2736-8958739526D1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2E7D410A-8D80-D310-EC43-03F5320FDEE7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D80A4852-82E0-1B17-493A-0437D24592D6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05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10571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DE0DD932-7BB9-12AE-B16E-9D86BDD0F089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06268843-BC98-5C14-D49E-B82146E3FFCB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49A58A92-061D-7EFD-22C0-C21DF41B8C18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128221E-DDB7-10A4-DD26-B13ACA391237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59870B97-B49A-6BB9-32AA-648D99FD560B}"/>
              </a:ext>
            </a:extLst>
          </p:cNvPr>
          <p:cNvSpPr txBox="1"/>
          <p:nvPr/>
        </p:nvSpPr>
        <p:spPr>
          <a:xfrm>
            <a:off x="771750" y="3341634"/>
            <a:ext cx="10629513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Wat zijn de belangrijkste kenmerken die je over de doelgroep van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X kunt vinden én zelf kunt vertellen </a:t>
            </a:r>
            <a:r>
              <a:rPr kumimoji="0" lang="nl-NL" sz="2800" b="1" i="1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(uit eigen ervaring)?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DD8AB93-4DA5-6A38-8E66-1DF69794A30B}"/>
              </a:ext>
            </a:extLst>
          </p:cNvPr>
          <p:cNvSpPr/>
          <p:nvPr/>
        </p:nvSpPr>
        <p:spPr>
          <a:xfrm>
            <a:off x="12970038" y="3492908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09452FD-3E46-4D9A-CF7D-800BE8FBC125}"/>
              </a:ext>
            </a:extLst>
          </p:cNvPr>
          <p:cNvSpPr/>
          <p:nvPr/>
        </p:nvSpPr>
        <p:spPr>
          <a:xfrm>
            <a:off x="18285589" y="3492908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D67DE3E-DBD0-24C7-F8CD-02B3F3364486}"/>
              </a:ext>
            </a:extLst>
          </p:cNvPr>
          <p:cNvSpPr/>
          <p:nvPr/>
        </p:nvSpPr>
        <p:spPr>
          <a:xfrm>
            <a:off x="12970038" y="8602320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6D94B78A-2939-8C55-4F93-6611BC6E33C7}"/>
              </a:ext>
            </a:extLst>
          </p:cNvPr>
          <p:cNvSpPr/>
          <p:nvPr/>
        </p:nvSpPr>
        <p:spPr>
          <a:xfrm>
            <a:off x="18285589" y="8602320"/>
            <a:ext cx="4644190" cy="46441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2" name="Shape 15">
            <a:extLst>
              <a:ext uri="{FF2B5EF4-FFF2-40B4-BE49-F238E27FC236}">
                <a16:creationId xmlns:a16="http://schemas.microsoft.com/office/drawing/2014/main" id="{26828560-AD75-ECAA-DE9E-0EC908E21AAE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GEMIDDELDE X GEBRUIKER</a:t>
            </a:r>
          </a:p>
        </p:txBody>
      </p:sp>
      <p:sp>
        <p:nvSpPr>
          <p:cNvPr id="13" name="Shape 15">
            <a:extLst>
              <a:ext uri="{FF2B5EF4-FFF2-40B4-BE49-F238E27FC236}">
                <a16:creationId xmlns:a16="http://schemas.microsoft.com/office/drawing/2014/main" id="{80211154-8161-9BF9-546A-5BE027FDC64E}"/>
              </a:ext>
            </a:extLst>
          </p:cNvPr>
          <p:cNvSpPr/>
          <p:nvPr/>
        </p:nvSpPr>
        <p:spPr>
          <a:xfrm>
            <a:off x="799852" y="2431928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KENMERKEN DOELGROEP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439EE9B-32C8-FC99-B26F-95EF8DB7E099}"/>
              </a:ext>
            </a:extLst>
          </p:cNvPr>
          <p:cNvSpPr txBox="1"/>
          <p:nvPr/>
        </p:nvSpPr>
        <p:spPr>
          <a:xfrm>
            <a:off x="14486022" y="5506977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E2AF2EB-1F29-28AC-CF0A-9458A958B36D}"/>
              </a:ext>
            </a:extLst>
          </p:cNvPr>
          <p:cNvSpPr txBox="1"/>
          <p:nvPr/>
        </p:nvSpPr>
        <p:spPr>
          <a:xfrm>
            <a:off x="19988925" y="5491567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8BF9F7-4B21-40A0-0529-92425E60C88D}"/>
              </a:ext>
            </a:extLst>
          </p:cNvPr>
          <p:cNvSpPr txBox="1"/>
          <p:nvPr/>
        </p:nvSpPr>
        <p:spPr>
          <a:xfrm>
            <a:off x="14579698" y="10592324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33BD781-2256-A2EA-AC94-A6B8DD010951}"/>
              </a:ext>
            </a:extLst>
          </p:cNvPr>
          <p:cNvSpPr txBox="1"/>
          <p:nvPr/>
        </p:nvSpPr>
        <p:spPr>
          <a:xfrm>
            <a:off x="20082601" y="10576914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CF8814E-C1EC-DE73-B9B9-E04DF99DEF74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761A98-E07C-C141-0923-858428760E3B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68C544-4681-4BC0-0625-8C018F8685BA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1" name="Shape 15">
            <a:extLst>
              <a:ext uri="{FF2B5EF4-FFF2-40B4-BE49-F238E27FC236}">
                <a16:creationId xmlns:a16="http://schemas.microsoft.com/office/drawing/2014/main" id="{18D52F1A-C764-C148-6D41-7EF8B0B05DB2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 </a:t>
            </a:r>
            <a:r>
              <a:rPr lang="en-US" sz="44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en-US" sz="4400" b="1" dirty="0" err="1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voorheen</a:t>
            </a:r>
            <a:r>
              <a:rPr lang="en-US" sz="44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Twitter)</a:t>
            </a:r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22EC1E1D-C878-F0DC-C40F-A1305B8333E4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3" name="Ovaal 22">
              <a:extLst>
                <a:ext uri="{FF2B5EF4-FFF2-40B4-BE49-F238E27FC236}">
                  <a16:creationId xmlns:a16="http://schemas.microsoft.com/office/drawing/2014/main" id="{89A2E596-2B74-2193-D87F-415FAD4101FA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22CC4E9A-78D5-EDE9-8904-235CA575C8DE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06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994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DE0DD932-7BB9-12AE-B16E-9D86BDD0F089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06268843-BC98-5C14-D49E-B82146E3FFCB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49A58A92-061D-7EFD-22C0-C21DF41B8C18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128221E-DDB7-10A4-DD26-B13ACA391237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59870B97-B49A-6BB9-32AA-648D99FD560B}"/>
              </a:ext>
            </a:extLst>
          </p:cNvPr>
          <p:cNvSpPr txBox="1"/>
          <p:nvPr/>
        </p:nvSpPr>
        <p:spPr>
          <a:xfrm>
            <a:off x="799852" y="3464744"/>
            <a:ext cx="543738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Wat is de USP volgens jou van X?</a:t>
            </a:r>
          </a:p>
        </p:txBody>
      </p:sp>
      <p:sp>
        <p:nvSpPr>
          <p:cNvPr id="12" name="Shape 15">
            <a:extLst>
              <a:ext uri="{FF2B5EF4-FFF2-40B4-BE49-F238E27FC236}">
                <a16:creationId xmlns:a16="http://schemas.microsoft.com/office/drawing/2014/main" id="{26828560-AD75-ECAA-DE9E-0EC908E21AAE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CONCURRENTEN</a:t>
            </a:r>
          </a:p>
        </p:txBody>
      </p:sp>
      <p:sp>
        <p:nvSpPr>
          <p:cNvPr id="13" name="Shape 15">
            <a:extLst>
              <a:ext uri="{FF2B5EF4-FFF2-40B4-BE49-F238E27FC236}">
                <a16:creationId xmlns:a16="http://schemas.microsoft.com/office/drawing/2014/main" id="{80211154-8161-9BF9-546A-5BE027FDC64E}"/>
              </a:ext>
            </a:extLst>
          </p:cNvPr>
          <p:cNvSpPr/>
          <p:nvPr/>
        </p:nvSpPr>
        <p:spPr>
          <a:xfrm>
            <a:off x="799852" y="2431928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ONDERSCHEIDEND VERMOGEN PLATFORM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CF8814E-C1EC-DE73-B9B9-E04DF99DEF74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761A98-E07C-C141-0923-858428760E3B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F68C544-4681-4BC0-0625-8C018F8685BA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32BED89-185E-A9D1-D760-A3E4201E5CE8}"/>
              </a:ext>
            </a:extLst>
          </p:cNvPr>
          <p:cNvSpPr txBox="1"/>
          <p:nvPr/>
        </p:nvSpPr>
        <p:spPr>
          <a:xfrm>
            <a:off x="13088720" y="3464744"/>
            <a:ext cx="753732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 is een concurrerend platform en waarom?</a:t>
            </a:r>
            <a:endParaRPr kumimoji="0" lang="nl-NL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60387463-6943-AF41-18AE-00654140280B}"/>
              </a:ext>
            </a:extLst>
          </p:cNvPr>
          <p:cNvSpPr/>
          <p:nvPr/>
        </p:nvSpPr>
        <p:spPr>
          <a:xfrm>
            <a:off x="13077826" y="7555832"/>
            <a:ext cx="1900990" cy="1708484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90834E0-7123-C4E1-0C68-2E7D03E3CF09}"/>
              </a:ext>
            </a:extLst>
          </p:cNvPr>
          <p:cNvSpPr txBox="1"/>
          <p:nvPr/>
        </p:nvSpPr>
        <p:spPr>
          <a:xfrm>
            <a:off x="15508205" y="8131302"/>
            <a:ext cx="353301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Link naar platform &gt;&gt;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E2BC08A-F33A-C384-93A1-AD3896E56668}"/>
              </a:ext>
            </a:extLst>
          </p:cNvPr>
          <p:cNvSpPr txBox="1"/>
          <p:nvPr/>
        </p:nvSpPr>
        <p:spPr>
          <a:xfrm>
            <a:off x="13409562" y="8192856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8" name="Shape 15">
            <a:extLst>
              <a:ext uri="{FF2B5EF4-FFF2-40B4-BE49-F238E27FC236}">
                <a16:creationId xmlns:a16="http://schemas.microsoft.com/office/drawing/2014/main" id="{C0BAE465-AC3E-DADE-E2D3-C578E36117A7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 </a:t>
            </a:r>
            <a:r>
              <a:rPr lang="en-US" sz="44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en-US" sz="4400" b="1" dirty="0" err="1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voorheen</a:t>
            </a:r>
            <a:r>
              <a:rPr lang="en-US" sz="44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Twitter)</a:t>
            </a: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18CFEFD6-D4E9-3EFF-7BD9-41E6B8D265C3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71E94393-8945-36F4-2DCD-4AD7670EA8EA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DFC1B003-560B-FE95-4CD0-AE73101F15D5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07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632579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WHATSAPP</a:t>
            </a:r>
            <a:endParaRPr lang="en-US" sz="44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/>
          <p:nvPr/>
        </p:nvSpPr>
        <p:spPr>
          <a:xfrm>
            <a:off x="799853" y="2410071"/>
            <a:ext cx="11173912" cy="52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FACTS &amp; FIGURES PLATFORM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430B142-C1C3-9659-AA77-0C787B1226E3}"/>
              </a:ext>
            </a:extLst>
          </p:cNvPr>
          <p:cNvCxnSpPr/>
          <p:nvPr/>
        </p:nvCxnSpPr>
        <p:spPr>
          <a:xfrm>
            <a:off x="12296275" y="2055363"/>
            <a:ext cx="0" cy="1180501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Shape 15">
            <a:extLst>
              <a:ext uri="{FF2B5EF4-FFF2-40B4-BE49-F238E27FC236}">
                <a16:creationId xmlns:a16="http://schemas.microsoft.com/office/drawing/2014/main" id="{ECC6EA30-CECB-928B-5A10-33BC872BE6A2}"/>
              </a:ext>
            </a:extLst>
          </p:cNvPr>
          <p:cNvSpPr/>
          <p:nvPr/>
        </p:nvSpPr>
        <p:spPr>
          <a:xfrm>
            <a:off x="13088720" y="2410071"/>
            <a:ext cx="9895828" cy="52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BELANGRIJKSTE KENMERKEN PLATFORM</a:t>
            </a:r>
          </a:p>
        </p:txBody>
      </p:sp>
      <p:sp>
        <p:nvSpPr>
          <p:cNvPr id="16" name="Shape 15">
            <a:extLst>
              <a:ext uri="{FF2B5EF4-FFF2-40B4-BE49-F238E27FC236}">
                <a16:creationId xmlns:a16="http://schemas.microsoft.com/office/drawing/2014/main" id="{1C0B0B53-6F3E-23B9-5FB4-D3950AE231CA}"/>
              </a:ext>
            </a:extLst>
          </p:cNvPr>
          <p:cNvSpPr/>
          <p:nvPr/>
        </p:nvSpPr>
        <p:spPr>
          <a:xfrm>
            <a:off x="13088719" y="3297993"/>
            <a:ext cx="10703980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Benoem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belangrijkste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kenmerken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van het platform: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/>
          <p:nvPr/>
        </p:nvSpPr>
        <p:spPr>
          <a:xfrm>
            <a:off x="457201" y="11959389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45E311A-B703-0048-F681-117CBA81660F}"/>
              </a:ext>
            </a:extLst>
          </p:cNvPr>
          <p:cNvSpPr txBox="1"/>
          <p:nvPr/>
        </p:nvSpPr>
        <p:spPr>
          <a:xfrm>
            <a:off x="842211" y="12455376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258C649-4174-ACA0-C86C-DA856E32B363}"/>
              </a:ext>
            </a:extLst>
          </p:cNvPr>
          <p:cNvSpPr/>
          <p:nvPr/>
        </p:nvSpPr>
        <p:spPr>
          <a:xfrm>
            <a:off x="12618786" y="11941255"/>
            <a:ext cx="1156000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8144F93-5564-BE82-F848-EBD62937EBF8}"/>
              </a:ext>
            </a:extLst>
          </p:cNvPr>
          <p:cNvSpPr txBox="1"/>
          <p:nvPr/>
        </p:nvSpPr>
        <p:spPr>
          <a:xfrm>
            <a:off x="13003796" y="12002810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C0A8BD1-8CFA-F7D7-9D33-190972AD156F}"/>
              </a:ext>
            </a:extLst>
          </p:cNvPr>
          <p:cNvSpPr txBox="1"/>
          <p:nvPr/>
        </p:nvSpPr>
        <p:spPr>
          <a:xfrm>
            <a:off x="13003796" y="12437242"/>
            <a:ext cx="31258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</a:t>
            </a:r>
          </a:p>
        </p:txBody>
      </p:sp>
      <p:sp>
        <p:nvSpPr>
          <p:cNvPr id="5" name="Shape 15">
            <a:extLst>
              <a:ext uri="{FF2B5EF4-FFF2-40B4-BE49-F238E27FC236}">
                <a16:creationId xmlns:a16="http://schemas.microsoft.com/office/drawing/2014/main" id="{8BF7480A-641C-EBF0-C64C-EC80469DE1BC}"/>
              </a:ext>
            </a:extLst>
          </p:cNvPr>
          <p:cNvSpPr/>
          <p:nvPr/>
        </p:nvSpPr>
        <p:spPr>
          <a:xfrm>
            <a:off x="799853" y="3297993"/>
            <a:ext cx="11275174" cy="6124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Aantal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wereldwijd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Aantal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Nederland: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Waarvan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actieve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gebruikers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Primair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platform: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Primaire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doelgroep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Gemiddelde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leeftijd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wat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segmenten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kun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je de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doelgroep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definieren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algn="l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die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Whatsapp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gebruikt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n-US" sz="2800" b="1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3C52042D-91A4-A52E-6A8F-06BE25D5B887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858A87DC-20FF-19AD-6399-9D7E9CBC9711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EC3BA649-3BDF-03CE-F0A4-FA7B0701F854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08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8097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7F7F7F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ato Light"/>
        <a:ea typeface="Lato Light"/>
        <a:cs typeface="Lato Light"/>
      </a:majorFont>
      <a:minorFont>
        <a:latin typeface="Lato Light"/>
        <a:ea typeface="Lato Light"/>
        <a:cs typeface="La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8433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7F7F7F"/>
            </a:solidFill>
            <a:effectLst/>
            <a:uFill>
              <a:solidFill>
                <a:srgbClr val="7F7F7F"/>
              </a:solidFill>
            </a:uFill>
            <a:latin typeface="+mn-lt"/>
            <a:ea typeface="+mn-ea"/>
            <a:cs typeface="+mn-cs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1828433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7F7F7F"/>
            </a:solidFill>
            <a:effectLst/>
            <a:uFill>
              <a:solidFill>
                <a:srgbClr val="7F7F7F"/>
              </a:solidFill>
            </a:uFill>
            <a:latin typeface="+mn-lt"/>
            <a:ea typeface="+mn-ea"/>
            <a:cs typeface="+mn-cs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ato Light"/>
        <a:ea typeface="Lato Light"/>
        <a:cs typeface="Lato Light"/>
      </a:majorFont>
      <a:minorFont>
        <a:latin typeface="Lato Light"/>
        <a:ea typeface="Lato Light"/>
        <a:cs typeface="La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8433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7F7F7F"/>
            </a:solidFill>
            <a:effectLst/>
            <a:uFill>
              <a:solidFill>
                <a:srgbClr val="7F7F7F"/>
              </a:solidFill>
            </a:uFill>
            <a:latin typeface="+mn-lt"/>
            <a:ea typeface="+mn-ea"/>
            <a:cs typeface="+mn-cs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1828433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7F7F7F"/>
            </a:solidFill>
            <a:effectLst/>
            <a:uFill>
              <a:solidFill>
                <a:srgbClr val="7F7F7F"/>
              </a:solidFill>
            </a:uFill>
            <a:latin typeface="+mn-lt"/>
            <a:ea typeface="+mn-ea"/>
            <a:cs typeface="+mn-cs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38273</TotalTime>
  <Words>837</Words>
  <Application>Microsoft Macintosh PowerPoint</Application>
  <PresentationFormat>Aangepast</PresentationFormat>
  <Paragraphs>240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Lato</vt:lpstr>
      <vt:lpstr>Lato Light</vt:lpstr>
      <vt:lpstr>Lucida Grande</vt:lpstr>
      <vt:lpstr>Montserrat Hairline</vt:lpstr>
      <vt:lpstr>White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Yolanda Burger</cp:lastModifiedBy>
  <cp:revision>26</cp:revision>
  <cp:lastPrinted>2024-01-16T15:23:24Z</cp:lastPrinted>
  <dcterms:modified xsi:type="dcterms:W3CDTF">2024-03-11T18:42:14Z</dcterms:modified>
</cp:coreProperties>
</file>